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27"/>
  </p:notesMasterIdLst>
  <p:handoutMasterIdLst>
    <p:handoutMasterId r:id="rId28"/>
  </p:handoutMasterIdLst>
  <p:sldIdLst>
    <p:sldId id="603" r:id="rId8"/>
    <p:sldId id="2340" r:id="rId9"/>
    <p:sldId id="739" r:id="rId10"/>
    <p:sldId id="2415" r:id="rId11"/>
    <p:sldId id="2387" r:id="rId12"/>
    <p:sldId id="2385" r:id="rId13"/>
    <p:sldId id="2386" r:id="rId14"/>
    <p:sldId id="2388" r:id="rId15"/>
    <p:sldId id="2389" r:id="rId16"/>
    <p:sldId id="2390" r:id="rId17"/>
    <p:sldId id="2395" r:id="rId18"/>
    <p:sldId id="2391" r:id="rId19"/>
    <p:sldId id="2414" r:id="rId20"/>
    <p:sldId id="2393" r:id="rId21"/>
    <p:sldId id="2394" r:id="rId22"/>
    <p:sldId id="2362" r:id="rId23"/>
    <p:sldId id="741" r:id="rId24"/>
    <p:sldId id="2411" r:id="rId25"/>
    <p:sldId id="582" r:id="rId2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E0E0E0"/>
    <a:srgbClr val="221815"/>
    <a:srgbClr val="1D1D1A"/>
    <a:srgbClr val="91A2BF"/>
    <a:srgbClr val="66BA36"/>
    <a:srgbClr val="E4EBEA"/>
    <a:srgbClr val="C000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64344-FDFC-8C40-9337-3CFA3B2CE170}" type="doc">
      <dgm:prSet loTypeId="urn:microsoft.com/office/officeart/2009/3/layout/HorizontalOrganizationChart" loCatId="" qsTypeId="urn:microsoft.com/office/officeart/2005/8/quickstyle/simple1" qsCatId="simple" csTypeId="urn:microsoft.com/office/officeart/2005/8/colors/colorful2" csCatId="colorful" phldr="1"/>
      <dgm:spPr/>
      <dgm:t>
        <a:bodyPr/>
        <a:lstStyle/>
        <a:p>
          <a:endParaRPr lang="zh-CN" altLang="en-US"/>
        </a:p>
      </dgm:t>
    </dgm:pt>
    <dgm:pt modelId="{0E0189C2-08D9-9141-99F5-2D8643E00E57}">
      <dgm:prSet phldrT="[文本]"/>
      <dgm:spPr/>
      <dgm:t>
        <a:bodyPr/>
        <a:lstStyle/>
        <a:p>
          <a:r>
            <a:rPr lang="zh-CN" altLang="en-US" dirty="0">
              <a:latin typeface="Gill Sans MT" panose="020B0502020104020203" pitchFamily="34" charset="0"/>
            </a:rPr>
            <a:t>集群存储</a:t>
          </a:r>
          <a:endParaRPr lang="en-US" altLang="zh-CN" dirty="0">
            <a:latin typeface="Gill Sans MT" panose="020B0502020104020203" pitchFamily="34" charset="0"/>
          </a:endParaRPr>
        </a:p>
        <a:p>
          <a:r>
            <a:rPr lang="zh-CN" altLang="en-US" dirty="0">
              <a:latin typeface="Gill Sans MT" panose="020B0502020104020203" pitchFamily="34" charset="0"/>
            </a:rPr>
            <a:t>连接方式</a:t>
          </a:r>
        </a:p>
      </dgm:t>
    </dgm:pt>
    <dgm:pt modelId="{C90374FF-0E94-034B-AFEC-E9A2913E33ED}" type="parTrans" cxnId="{1CFF92A6-1FCC-1641-81DC-E63D4E6E3883}">
      <dgm:prSet/>
      <dgm:spPr/>
      <dgm:t>
        <a:bodyPr/>
        <a:lstStyle/>
        <a:p>
          <a:endParaRPr lang="zh-CN" altLang="en-US">
            <a:latin typeface="Gill Sans MT" panose="020B0502020104020203" pitchFamily="34" charset="0"/>
          </a:endParaRPr>
        </a:p>
      </dgm:t>
    </dgm:pt>
    <dgm:pt modelId="{847760A7-E768-304D-9726-C77CFD3486E4}" type="sibTrans" cxnId="{1CFF92A6-1FCC-1641-81DC-E63D4E6E3883}">
      <dgm:prSet/>
      <dgm:spPr/>
      <dgm:t>
        <a:bodyPr/>
        <a:lstStyle/>
        <a:p>
          <a:endParaRPr lang="zh-CN" altLang="en-US">
            <a:latin typeface="Gill Sans MT" panose="020B0502020104020203" pitchFamily="34" charset="0"/>
          </a:endParaRPr>
        </a:p>
      </dgm:t>
    </dgm:pt>
    <dgm:pt modelId="{1BCAB5FF-8C14-F644-AFFC-CBDD11C6758A}">
      <dgm:prSet phldrT="[文本]"/>
      <dgm:spPr/>
      <dgm:t>
        <a:bodyPr/>
        <a:lstStyle/>
        <a:p>
          <a:r>
            <a:rPr lang="zh-CN" altLang="en-US" dirty="0">
              <a:latin typeface="Gill Sans MT" panose="020B0502020104020203" pitchFamily="34" charset="0"/>
            </a:rPr>
            <a:t>封闭系统存储</a:t>
          </a:r>
        </a:p>
      </dgm:t>
    </dgm:pt>
    <dgm:pt modelId="{10767246-D253-8941-BB8F-F46B0E85D0FC}" type="parTrans" cxnId="{A871F003-E6B0-2B43-96A7-E990577952FF}">
      <dgm:prSet/>
      <dgm:spPr/>
      <dgm:t>
        <a:bodyPr/>
        <a:lstStyle/>
        <a:p>
          <a:endParaRPr lang="zh-CN" altLang="en-US">
            <a:latin typeface="Gill Sans MT" panose="020B0502020104020203" pitchFamily="34" charset="0"/>
          </a:endParaRPr>
        </a:p>
      </dgm:t>
    </dgm:pt>
    <dgm:pt modelId="{D9CB5ABB-A598-FD46-B643-8A1A29395891}" type="sibTrans" cxnId="{A871F003-E6B0-2B43-96A7-E990577952FF}">
      <dgm:prSet/>
      <dgm:spPr/>
      <dgm:t>
        <a:bodyPr/>
        <a:lstStyle/>
        <a:p>
          <a:endParaRPr lang="zh-CN" altLang="en-US">
            <a:latin typeface="Gill Sans MT" panose="020B0502020104020203" pitchFamily="34" charset="0"/>
          </a:endParaRPr>
        </a:p>
      </dgm:t>
    </dgm:pt>
    <dgm:pt modelId="{D6D73F84-9232-B849-AD1F-5A10394CB10F}">
      <dgm:prSet phldrT="[文本]"/>
      <dgm:spPr/>
      <dgm:t>
        <a:bodyPr/>
        <a:lstStyle/>
        <a:p>
          <a:r>
            <a:rPr lang="zh-CN" altLang="en-US" dirty="0">
              <a:latin typeface="Gill Sans MT" panose="020B0502020104020203" pitchFamily="34" charset="0"/>
            </a:rPr>
            <a:t>开发系统存储</a:t>
          </a:r>
        </a:p>
      </dgm:t>
    </dgm:pt>
    <dgm:pt modelId="{34F5A7A1-C90E-084F-A406-47255B8461C5}" type="parTrans" cxnId="{872B240F-C68C-D946-949C-65D6C3D1E45B}">
      <dgm:prSet/>
      <dgm:spPr/>
      <dgm:t>
        <a:bodyPr/>
        <a:lstStyle/>
        <a:p>
          <a:endParaRPr lang="zh-CN" altLang="en-US">
            <a:latin typeface="Gill Sans MT" panose="020B0502020104020203" pitchFamily="34" charset="0"/>
          </a:endParaRPr>
        </a:p>
      </dgm:t>
    </dgm:pt>
    <dgm:pt modelId="{94B37663-9D64-9345-9B78-ABD7F16B9D29}" type="sibTrans" cxnId="{872B240F-C68C-D946-949C-65D6C3D1E45B}">
      <dgm:prSet/>
      <dgm:spPr/>
      <dgm:t>
        <a:bodyPr/>
        <a:lstStyle/>
        <a:p>
          <a:endParaRPr lang="zh-CN" altLang="en-US">
            <a:latin typeface="Gill Sans MT" panose="020B0502020104020203" pitchFamily="34" charset="0"/>
          </a:endParaRPr>
        </a:p>
      </dgm:t>
    </dgm:pt>
    <dgm:pt modelId="{D65A913F-D168-E745-AFFD-2A57D081029E}">
      <dgm:prSet/>
      <dgm:spPr/>
      <dgm:t>
        <a:bodyPr/>
        <a:lstStyle/>
        <a:p>
          <a:r>
            <a:rPr lang="zh-CN" altLang="en-US" dirty="0">
              <a:latin typeface="Gill Sans MT" panose="020B0502020104020203" pitchFamily="34" charset="0"/>
            </a:rPr>
            <a:t>内置存储</a:t>
          </a:r>
        </a:p>
      </dgm:t>
    </dgm:pt>
    <dgm:pt modelId="{3CF69E9C-BCD2-DE4B-8BD2-65BD55A59E05}" type="parTrans" cxnId="{E70FC46C-28AA-E84D-8492-CC0FD2DD9835}">
      <dgm:prSet/>
      <dgm:spPr/>
      <dgm:t>
        <a:bodyPr/>
        <a:lstStyle/>
        <a:p>
          <a:endParaRPr lang="zh-CN" altLang="en-US">
            <a:latin typeface="Gill Sans MT" panose="020B0502020104020203" pitchFamily="34" charset="0"/>
          </a:endParaRPr>
        </a:p>
      </dgm:t>
    </dgm:pt>
    <dgm:pt modelId="{D94DA4B0-14A5-7143-B5E7-15DE8393EC29}" type="sibTrans" cxnId="{E70FC46C-28AA-E84D-8492-CC0FD2DD9835}">
      <dgm:prSet/>
      <dgm:spPr/>
      <dgm:t>
        <a:bodyPr/>
        <a:lstStyle/>
        <a:p>
          <a:endParaRPr lang="zh-CN" altLang="en-US">
            <a:latin typeface="Gill Sans MT" panose="020B0502020104020203" pitchFamily="34" charset="0"/>
          </a:endParaRPr>
        </a:p>
      </dgm:t>
    </dgm:pt>
    <dgm:pt modelId="{7EC272B6-144C-0741-A222-B25236D63F9B}">
      <dgm:prSet/>
      <dgm:spPr/>
      <dgm:t>
        <a:bodyPr/>
        <a:lstStyle/>
        <a:p>
          <a:r>
            <a:rPr lang="zh-CN" altLang="en-US" dirty="0">
              <a:latin typeface="Gill Sans MT" panose="020B0502020104020203" pitchFamily="34" charset="0"/>
            </a:rPr>
            <a:t>外挂存储</a:t>
          </a:r>
        </a:p>
      </dgm:t>
    </dgm:pt>
    <dgm:pt modelId="{D8868190-1CDA-E34E-AE0F-474003A7E1EE}" type="parTrans" cxnId="{D187F5AD-BF36-B240-9AB2-228C246261BB}">
      <dgm:prSet/>
      <dgm:spPr/>
      <dgm:t>
        <a:bodyPr/>
        <a:lstStyle/>
        <a:p>
          <a:endParaRPr lang="zh-CN" altLang="en-US">
            <a:latin typeface="Gill Sans MT" panose="020B0502020104020203" pitchFamily="34" charset="0"/>
          </a:endParaRPr>
        </a:p>
      </dgm:t>
    </dgm:pt>
    <dgm:pt modelId="{4CBDFFCF-F9D9-D544-B558-BD454CE9A7C2}" type="sibTrans" cxnId="{D187F5AD-BF36-B240-9AB2-228C246261BB}">
      <dgm:prSet/>
      <dgm:spPr/>
      <dgm:t>
        <a:bodyPr/>
        <a:lstStyle/>
        <a:p>
          <a:endParaRPr lang="zh-CN" altLang="en-US">
            <a:latin typeface="Gill Sans MT" panose="020B0502020104020203" pitchFamily="34" charset="0"/>
          </a:endParaRPr>
        </a:p>
      </dgm:t>
    </dgm:pt>
    <dgm:pt modelId="{21D4EB55-9ADF-4E45-8646-E9AB98E2BC9E}">
      <dgm:prSet/>
      <dgm:spPr/>
      <dgm:t>
        <a:bodyPr/>
        <a:lstStyle/>
        <a:p>
          <a:r>
            <a:rPr lang="en-US" altLang="zh-CN" dirty="0">
              <a:latin typeface="Gill Sans MT" panose="020B0502020104020203" pitchFamily="34" charset="0"/>
            </a:rPr>
            <a:t>Direct-Attached</a:t>
          </a:r>
          <a:r>
            <a:rPr lang="zh-CN" altLang="en-US" dirty="0">
              <a:latin typeface="Gill Sans MT" panose="020B0502020104020203" pitchFamily="34" charset="0"/>
            </a:rPr>
            <a:t> </a:t>
          </a:r>
          <a:r>
            <a:rPr lang="en-US" altLang="zh-CN" dirty="0">
              <a:latin typeface="Gill Sans MT" panose="020B0502020104020203" pitchFamily="34" charset="0"/>
            </a:rPr>
            <a:t>Storage</a:t>
          </a:r>
        </a:p>
        <a:p>
          <a:r>
            <a:rPr lang="zh-CN" altLang="en-US" dirty="0">
              <a:latin typeface="Gill Sans MT" panose="020B0502020104020203" pitchFamily="34" charset="0"/>
            </a:rPr>
            <a:t>直连式存储（</a:t>
          </a:r>
          <a:r>
            <a:rPr lang="en-US" altLang="zh-CN" dirty="0">
              <a:latin typeface="Gill Sans MT" panose="020B0502020104020203" pitchFamily="34" charset="0"/>
            </a:rPr>
            <a:t>DAS</a:t>
          </a:r>
          <a:r>
            <a:rPr lang="zh-CN" altLang="en-US" dirty="0">
              <a:latin typeface="Gill Sans MT" panose="020B0502020104020203" pitchFamily="34" charset="0"/>
            </a:rPr>
            <a:t>）</a:t>
          </a:r>
        </a:p>
      </dgm:t>
    </dgm:pt>
    <dgm:pt modelId="{858E5CBF-94CB-4C43-AB4E-8C04CB7A58A1}" type="parTrans" cxnId="{CCAA2F5D-4FA6-614C-82A3-1E1267100C5D}">
      <dgm:prSet/>
      <dgm:spPr/>
      <dgm:t>
        <a:bodyPr/>
        <a:lstStyle/>
        <a:p>
          <a:endParaRPr lang="zh-CN" altLang="en-US">
            <a:latin typeface="Gill Sans MT" panose="020B0502020104020203" pitchFamily="34" charset="0"/>
          </a:endParaRPr>
        </a:p>
      </dgm:t>
    </dgm:pt>
    <dgm:pt modelId="{BC2D2882-7CBC-0A44-AD15-47A893CDB318}" type="sibTrans" cxnId="{CCAA2F5D-4FA6-614C-82A3-1E1267100C5D}">
      <dgm:prSet/>
      <dgm:spPr/>
      <dgm:t>
        <a:bodyPr/>
        <a:lstStyle/>
        <a:p>
          <a:endParaRPr lang="zh-CN" altLang="en-US">
            <a:latin typeface="Gill Sans MT" panose="020B0502020104020203" pitchFamily="34" charset="0"/>
          </a:endParaRPr>
        </a:p>
      </dgm:t>
    </dgm:pt>
    <dgm:pt modelId="{22006EB7-DF69-C043-B33F-CA99A2970ECF}">
      <dgm:prSet/>
      <dgm:spPr/>
      <dgm:t>
        <a:bodyPr/>
        <a:lstStyle/>
        <a:p>
          <a:r>
            <a:rPr lang="en-US" altLang="zh-CN" dirty="0">
              <a:latin typeface="Gill Sans MT" panose="020B0502020104020203" pitchFamily="34" charset="0"/>
            </a:rPr>
            <a:t>Fabric-Attached</a:t>
          </a:r>
          <a:r>
            <a:rPr lang="zh-CN" altLang="en-US" dirty="0">
              <a:latin typeface="Gill Sans MT" panose="020B0502020104020203" pitchFamily="34" charset="0"/>
            </a:rPr>
            <a:t> </a:t>
          </a:r>
          <a:r>
            <a:rPr lang="en-US" altLang="zh-CN" dirty="0">
              <a:latin typeface="Gill Sans MT" panose="020B0502020104020203" pitchFamily="34" charset="0"/>
            </a:rPr>
            <a:t>Storage</a:t>
          </a:r>
        </a:p>
        <a:p>
          <a:r>
            <a:rPr lang="zh-CN" altLang="en-US" dirty="0">
              <a:latin typeface="Gill Sans MT" panose="020B0502020104020203" pitchFamily="34" charset="0"/>
            </a:rPr>
            <a:t>网络存储（</a:t>
          </a:r>
          <a:r>
            <a:rPr lang="en-US" altLang="zh-CN" dirty="0">
              <a:latin typeface="Gill Sans MT" panose="020B0502020104020203" pitchFamily="34" charset="0"/>
            </a:rPr>
            <a:t>FAS</a:t>
          </a:r>
          <a:r>
            <a:rPr lang="zh-CN" altLang="en-US" dirty="0">
              <a:latin typeface="Gill Sans MT" panose="020B0502020104020203" pitchFamily="34" charset="0"/>
            </a:rPr>
            <a:t>）</a:t>
          </a:r>
        </a:p>
      </dgm:t>
    </dgm:pt>
    <dgm:pt modelId="{A7C63758-5EC6-E445-8BDE-1C9051C1F788}" type="parTrans" cxnId="{97AF516F-5281-F64A-AE96-D2CEA72F7E3C}">
      <dgm:prSet/>
      <dgm:spPr/>
      <dgm:t>
        <a:bodyPr/>
        <a:lstStyle/>
        <a:p>
          <a:endParaRPr lang="zh-CN" altLang="en-US">
            <a:latin typeface="Gill Sans MT" panose="020B0502020104020203" pitchFamily="34" charset="0"/>
          </a:endParaRPr>
        </a:p>
      </dgm:t>
    </dgm:pt>
    <dgm:pt modelId="{B91B570E-2D4F-AE40-B373-8A8C58BF5522}" type="sibTrans" cxnId="{97AF516F-5281-F64A-AE96-D2CEA72F7E3C}">
      <dgm:prSet/>
      <dgm:spPr/>
      <dgm:t>
        <a:bodyPr/>
        <a:lstStyle/>
        <a:p>
          <a:endParaRPr lang="zh-CN" altLang="en-US">
            <a:latin typeface="Gill Sans MT" panose="020B0502020104020203" pitchFamily="34" charset="0"/>
          </a:endParaRPr>
        </a:p>
      </dgm:t>
    </dgm:pt>
    <dgm:pt modelId="{4B59E0BD-DD04-EC4C-A8B6-136630CC580C}">
      <dgm:prSet/>
      <dgm:spPr/>
      <dgm:t>
        <a:bodyPr/>
        <a:lstStyle/>
        <a:p>
          <a:r>
            <a:rPr lang="en-US" altLang="zh-CN" dirty="0">
              <a:latin typeface="Gill Sans MT" panose="020B0502020104020203" pitchFamily="34" charset="0"/>
            </a:rPr>
            <a:t>Network-Attached</a:t>
          </a:r>
          <a:r>
            <a:rPr lang="zh-CN" altLang="en-US" dirty="0">
              <a:latin typeface="Gill Sans MT" panose="020B0502020104020203" pitchFamily="34" charset="0"/>
            </a:rPr>
            <a:t> </a:t>
          </a:r>
          <a:r>
            <a:rPr lang="en-US" altLang="zh-CN" dirty="0">
              <a:latin typeface="Gill Sans MT" panose="020B0502020104020203" pitchFamily="34" charset="0"/>
            </a:rPr>
            <a:t>Storage</a:t>
          </a:r>
          <a:r>
            <a:rPr lang="zh-CN" altLang="en-US" dirty="0">
              <a:latin typeface="Gill Sans MT" panose="020B0502020104020203" pitchFamily="34" charset="0"/>
            </a:rPr>
            <a:t>网络接入存储（</a:t>
          </a:r>
          <a:r>
            <a:rPr lang="en-US" altLang="zh-CN" dirty="0">
              <a:latin typeface="Gill Sans MT" panose="020B0502020104020203" pitchFamily="34" charset="0"/>
            </a:rPr>
            <a:t>NAS</a:t>
          </a:r>
          <a:r>
            <a:rPr lang="zh-CN" altLang="en-US" dirty="0">
              <a:latin typeface="Gill Sans MT" panose="020B0502020104020203" pitchFamily="34" charset="0"/>
            </a:rPr>
            <a:t>）</a:t>
          </a:r>
        </a:p>
      </dgm:t>
    </dgm:pt>
    <dgm:pt modelId="{D1157479-B538-DB4C-BE9D-C83F151586DC}" type="parTrans" cxnId="{CA0E149E-FD5D-7644-BC8E-BADABDCBC605}">
      <dgm:prSet/>
      <dgm:spPr/>
      <dgm:t>
        <a:bodyPr/>
        <a:lstStyle/>
        <a:p>
          <a:endParaRPr lang="zh-CN" altLang="en-US">
            <a:latin typeface="Gill Sans MT" panose="020B0502020104020203" pitchFamily="34" charset="0"/>
          </a:endParaRPr>
        </a:p>
      </dgm:t>
    </dgm:pt>
    <dgm:pt modelId="{B9A87172-6C28-8545-AFE3-988F68DD7AFF}" type="sibTrans" cxnId="{CA0E149E-FD5D-7644-BC8E-BADABDCBC605}">
      <dgm:prSet/>
      <dgm:spPr/>
      <dgm:t>
        <a:bodyPr/>
        <a:lstStyle/>
        <a:p>
          <a:endParaRPr lang="zh-CN" altLang="en-US">
            <a:latin typeface="Gill Sans MT" panose="020B0502020104020203" pitchFamily="34" charset="0"/>
          </a:endParaRPr>
        </a:p>
      </dgm:t>
    </dgm:pt>
    <dgm:pt modelId="{D5CB5EA6-83B6-EA47-A80A-34DFE9E68061}">
      <dgm:prSet/>
      <dgm:spPr/>
      <dgm:t>
        <a:bodyPr/>
        <a:lstStyle/>
        <a:p>
          <a:r>
            <a:rPr lang="en-US" altLang="zh-CN" dirty="0">
              <a:latin typeface="Gill Sans MT" panose="020B0502020104020203" pitchFamily="34" charset="0"/>
            </a:rPr>
            <a:t>Storage</a:t>
          </a:r>
          <a:r>
            <a:rPr lang="zh-CN" altLang="en-US" dirty="0">
              <a:latin typeface="Gill Sans MT" panose="020B0502020104020203" pitchFamily="34" charset="0"/>
            </a:rPr>
            <a:t> </a:t>
          </a:r>
          <a:r>
            <a:rPr lang="en-US" altLang="zh-CN" dirty="0">
              <a:latin typeface="Gill Sans MT" panose="020B0502020104020203" pitchFamily="34" charset="0"/>
            </a:rPr>
            <a:t>Area</a:t>
          </a:r>
          <a:r>
            <a:rPr lang="zh-CN" altLang="en-US" dirty="0">
              <a:latin typeface="Gill Sans MT" panose="020B0502020104020203" pitchFamily="34" charset="0"/>
            </a:rPr>
            <a:t> </a:t>
          </a:r>
          <a:r>
            <a:rPr lang="en-US" altLang="zh-CN" dirty="0">
              <a:latin typeface="Gill Sans MT" panose="020B0502020104020203" pitchFamily="34" charset="0"/>
            </a:rPr>
            <a:t>Network</a:t>
          </a:r>
        </a:p>
        <a:p>
          <a:r>
            <a:rPr lang="zh-CN" altLang="en-US" dirty="0">
              <a:latin typeface="Gill Sans MT" panose="020B0502020104020203" pitchFamily="34" charset="0"/>
            </a:rPr>
            <a:t>存储区域网络（</a:t>
          </a:r>
          <a:r>
            <a:rPr lang="en-US" altLang="zh-CN" dirty="0">
              <a:latin typeface="Gill Sans MT" panose="020B0502020104020203" pitchFamily="34" charset="0"/>
            </a:rPr>
            <a:t>SAN</a:t>
          </a:r>
          <a:r>
            <a:rPr lang="zh-CN" altLang="en-US" dirty="0">
              <a:latin typeface="Gill Sans MT" panose="020B0502020104020203" pitchFamily="34" charset="0"/>
            </a:rPr>
            <a:t>）</a:t>
          </a:r>
        </a:p>
      </dgm:t>
    </dgm:pt>
    <dgm:pt modelId="{A9386604-F64A-D040-B52B-DD8810F18241}" type="parTrans" cxnId="{E8EDD3F7-FA94-394B-A79D-8E420C93EB02}">
      <dgm:prSet/>
      <dgm:spPr/>
      <dgm:t>
        <a:bodyPr/>
        <a:lstStyle/>
        <a:p>
          <a:endParaRPr lang="zh-CN" altLang="en-US">
            <a:latin typeface="Gill Sans MT" panose="020B0502020104020203" pitchFamily="34" charset="0"/>
          </a:endParaRPr>
        </a:p>
      </dgm:t>
    </dgm:pt>
    <dgm:pt modelId="{41C38BD9-95EA-D149-8763-51AF514B381D}" type="sibTrans" cxnId="{E8EDD3F7-FA94-394B-A79D-8E420C93EB02}">
      <dgm:prSet/>
      <dgm:spPr/>
      <dgm:t>
        <a:bodyPr/>
        <a:lstStyle/>
        <a:p>
          <a:endParaRPr lang="zh-CN" altLang="en-US">
            <a:latin typeface="Gill Sans MT" panose="020B0502020104020203" pitchFamily="34" charset="0"/>
          </a:endParaRPr>
        </a:p>
      </dgm:t>
    </dgm:pt>
    <dgm:pt modelId="{5FA3BB57-B98B-904E-AC7F-1AF1E6466D17}">
      <dgm:prSet/>
      <dgm:spPr/>
      <dgm:t>
        <a:bodyPr/>
        <a:lstStyle/>
        <a:p>
          <a:r>
            <a:rPr lang="en-US" altLang="zh-CN" dirty="0">
              <a:latin typeface="Gill Sans MT" panose="020B0502020104020203" pitchFamily="34" charset="0"/>
            </a:rPr>
            <a:t>Direct-Attached</a:t>
          </a:r>
          <a:r>
            <a:rPr lang="zh-CN" altLang="en-US" dirty="0">
              <a:latin typeface="Gill Sans MT" panose="020B0502020104020203" pitchFamily="34" charset="0"/>
            </a:rPr>
            <a:t> </a:t>
          </a:r>
          <a:r>
            <a:rPr lang="en-US" altLang="zh-CN" dirty="0">
              <a:latin typeface="Gill Sans MT" panose="020B0502020104020203" pitchFamily="34" charset="0"/>
            </a:rPr>
            <a:t>Storage</a:t>
          </a:r>
        </a:p>
        <a:p>
          <a:r>
            <a:rPr lang="zh-CN" altLang="en-US" dirty="0">
              <a:latin typeface="Gill Sans MT" panose="020B0502020104020203" pitchFamily="34" charset="0"/>
            </a:rPr>
            <a:t>直连式存储（</a:t>
          </a:r>
          <a:r>
            <a:rPr lang="en-US" altLang="zh-CN" dirty="0">
              <a:latin typeface="Gill Sans MT" panose="020B0502020104020203" pitchFamily="34" charset="0"/>
            </a:rPr>
            <a:t>DAS</a:t>
          </a:r>
          <a:r>
            <a:rPr lang="zh-CN" altLang="en-US" dirty="0">
              <a:latin typeface="Gill Sans MT" panose="020B0502020104020203" pitchFamily="34" charset="0"/>
            </a:rPr>
            <a:t>）</a:t>
          </a:r>
        </a:p>
      </dgm:t>
    </dgm:pt>
    <dgm:pt modelId="{73D875FB-CDE0-B448-BF99-72D84422FAAB}" type="parTrans" cxnId="{FF81328D-DE61-8840-906B-EDDE8E0BC7AE}">
      <dgm:prSet/>
      <dgm:spPr/>
      <dgm:t>
        <a:bodyPr/>
        <a:lstStyle/>
        <a:p>
          <a:endParaRPr lang="zh-CN" altLang="en-US">
            <a:latin typeface="Gill Sans MT" panose="020B0502020104020203" pitchFamily="34" charset="0"/>
          </a:endParaRPr>
        </a:p>
      </dgm:t>
    </dgm:pt>
    <dgm:pt modelId="{45FD7F97-BF4F-DC4F-95D9-00B0DE3A9800}" type="sibTrans" cxnId="{FF81328D-DE61-8840-906B-EDDE8E0BC7AE}">
      <dgm:prSet/>
      <dgm:spPr/>
      <dgm:t>
        <a:bodyPr/>
        <a:lstStyle/>
        <a:p>
          <a:endParaRPr lang="zh-CN" altLang="en-US">
            <a:latin typeface="Gill Sans MT" panose="020B0502020104020203" pitchFamily="34" charset="0"/>
          </a:endParaRPr>
        </a:p>
      </dgm:t>
    </dgm:pt>
    <dgm:pt modelId="{865FB462-B426-9542-88C6-35738F5D34E5}" type="pres">
      <dgm:prSet presAssocID="{D9664344-FDFC-8C40-9337-3CFA3B2CE170}" presName="hierChild1" presStyleCnt="0">
        <dgm:presLayoutVars>
          <dgm:orgChart val="1"/>
          <dgm:chPref val="1"/>
          <dgm:dir/>
          <dgm:animOne val="branch"/>
          <dgm:animLvl val="lvl"/>
          <dgm:resizeHandles/>
        </dgm:presLayoutVars>
      </dgm:prSet>
      <dgm:spPr/>
    </dgm:pt>
    <dgm:pt modelId="{AE3A59BC-9DA9-8F42-9BDC-BD36EB1E4E01}" type="pres">
      <dgm:prSet presAssocID="{0E0189C2-08D9-9141-99F5-2D8643E00E57}" presName="hierRoot1" presStyleCnt="0">
        <dgm:presLayoutVars>
          <dgm:hierBranch val="init"/>
        </dgm:presLayoutVars>
      </dgm:prSet>
      <dgm:spPr/>
    </dgm:pt>
    <dgm:pt modelId="{8C0067EE-FB76-D140-B3FA-14ED76742CF3}" type="pres">
      <dgm:prSet presAssocID="{0E0189C2-08D9-9141-99F5-2D8643E00E57}" presName="rootComposite1" presStyleCnt="0"/>
      <dgm:spPr/>
    </dgm:pt>
    <dgm:pt modelId="{F103043C-36BA-7A4D-8B07-3E62E89BD96C}" type="pres">
      <dgm:prSet presAssocID="{0E0189C2-08D9-9141-99F5-2D8643E00E57}" presName="rootText1" presStyleLbl="node0" presStyleIdx="0" presStyleCnt="1" custScaleX="69538" custScaleY="145165">
        <dgm:presLayoutVars>
          <dgm:chPref val="3"/>
        </dgm:presLayoutVars>
      </dgm:prSet>
      <dgm:spPr/>
    </dgm:pt>
    <dgm:pt modelId="{CAE0CD64-F289-4B4A-9724-E3F1278E4AFC}" type="pres">
      <dgm:prSet presAssocID="{0E0189C2-08D9-9141-99F5-2D8643E00E57}" presName="rootConnector1" presStyleLbl="node1" presStyleIdx="0" presStyleCnt="0"/>
      <dgm:spPr/>
    </dgm:pt>
    <dgm:pt modelId="{5916A22B-C47E-2241-A15D-FB9168ADCCF3}" type="pres">
      <dgm:prSet presAssocID="{0E0189C2-08D9-9141-99F5-2D8643E00E57}" presName="hierChild2" presStyleCnt="0"/>
      <dgm:spPr/>
    </dgm:pt>
    <dgm:pt modelId="{D7BBC9AC-EB2E-2946-BF0F-5350E6C9597B}" type="pres">
      <dgm:prSet presAssocID="{10767246-D253-8941-BB8F-F46B0E85D0FC}" presName="Name64" presStyleLbl="parChTrans1D2" presStyleIdx="0" presStyleCnt="2"/>
      <dgm:spPr/>
    </dgm:pt>
    <dgm:pt modelId="{2ED842E9-1EAF-2A4A-A78B-DCCB95EA637D}" type="pres">
      <dgm:prSet presAssocID="{1BCAB5FF-8C14-F644-AFFC-CBDD11C6758A}" presName="hierRoot2" presStyleCnt="0">
        <dgm:presLayoutVars>
          <dgm:hierBranch val="init"/>
        </dgm:presLayoutVars>
      </dgm:prSet>
      <dgm:spPr/>
    </dgm:pt>
    <dgm:pt modelId="{1CEC5250-676F-B442-BD19-A034467939AF}" type="pres">
      <dgm:prSet presAssocID="{1BCAB5FF-8C14-F644-AFFC-CBDD11C6758A}" presName="rootComposite" presStyleCnt="0"/>
      <dgm:spPr/>
    </dgm:pt>
    <dgm:pt modelId="{9DC653C8-ED53-5E4A-97F3-43B9A6340F4D}" type="pres">
      <dgm:prSet presAssocID="{1BCAB5FF-8C14-F644-AFFC-CBDD11C6758A}" presName="rootText" presStyleLbl="node2" presStyleIdx="0" presStyleCnt="2" custScaleX="69538">
        <dgm:presLayoutVars>
          <dgm:chPref val="3"/>
        </dgm:presLayoutVars>
      </dgm:prSet>
      <dgm:spPr/>
    </dgm:pt>
    <dgm:pt modelId="{35E96124-7381-4A40-AC37-6B7AF6413C96}" type="pres">
      <dgm:prSet presAssocID="{1BCAB5FF-8C14-F644-AFFC-CBDD11C6758A}" presName="rootConnector" presStyleLbl="node2" presStyleIdx="0" presStyleCnt="2"/>
      <dgm:spPr/>
    </dgm:pt>
    <dgm:pt modelId="{414C0D08-C49A-524C-BEC5-9DB1CABA5819}" type="pres">
      <dgm:prSet presAssocID="{1BCAB5FF-8C14-F644-AFFC-CBDD11C6758A}" presName="hierChild4" presStyleCnt="0"/>
      <dgm:spPr/>
    </dgm:pt>
    <dgm:pt modelId="{23D218E7-C10C-F64C-B7D1-1E12C52DA397}" type="pres">
      <dgm:prSet presAssocID="{1BCAB5FF-8C14-F644-AFFC-CBDD11C6758A}" presName="hierChild5" presStyleCnt="0"/>
      <dgm:spPr/>
    </dgm:pt>
    <dgm:pt modelId="{EA735AC8-7009-F749-838A-DCE2F1AAADF4}" type="pres">
      <dgm:prSet presAssocID="{34F5A7A1-C90E-084F-A406-47255B8461C5}" presName="Name64" presStyleLbl="parChTrans1D2" presStyleIdx="1" presStyleCnt="2"/>
      <dgm:spPr/>
    </dgm:pt>
    <dgm:pt modelId="{2871E5A2-285B-194C-B256-163C7F4F6DEA}" type="pres">
      <dgm:prSet presAssocID="{D6D73F84-9232-B849-AD1F-5A10394CB10F}" presName="hierRoot2" presStyleCnt="0">
        <dgm:presLayoutVars>
          <dgm:hierBranch val="init"/>
        </dgm:presLayoutVars>
      </dgm:prSet>
      <dgm:spPr/>
    </dgm:pt>
    <dgm:pt modelId="{6A8FE80B-E0D2-B64E-977D-3B73827ADE9D}" type="pres">
      <dgm:prSet presAssocID="{D6D73F84-9232-B849-AD1F-5A10394CB10F}" presName="rootComposite" presStyleCnt="0"/>
      <dgm:spPr/>
    </dgm:pt>
    <dgm:pt modelId="{E5BAFA81-0769-4948-B614-ABA1D379740D}" type="pres">
      <dgm:prSet presAssocID="{D6D73F84-9232-B849-AD1F-5A10394CB10F}" presName="rootText" presStyleLbl="node2" presStyleIdx="1" presStyleCnt="2" custScaleX="69538">
        <dgm:presLayoutVars>
          <dgm:chPref val="3"/>
        </dgm:presLayoutVars>
      </dgm:prSet>
      <dgm:spPr/>
    </dgm:pt>
    <dgm:pt modelId="{37F7C649-3BD9-3948-A4AF-F77B5962C311}" type="pres">
      <dgm:prSet presAssocID="{D6D73F84-9232-B849-AD1F-5A10394CB10F}" presName="rootConnector" presStyleLbl="node2" presStyleIdx="1" presStyleCnt="2"/>
      <dgm:spPr/>
    </dgm:pt>
    <dgm:pt modelId="{CBD44C97-709F-BD44-AD01-1CB24FC392D1}" type="pres">
      <dgm:prSet presAssocID="{D6D73F84-9232-B849-AD1F-5A10394CB10F}" presName="hierChild4" presStyleCnt="0"/>
      <dgm:spPr/>
    </dgm:pt>
    <dgm:pt modelId="{052A28E1-E57C-DA4E-81A9-9E0D594EC00A}" type="pres">
      <dgm:prSet presAssocID="{3CF69E9C-BCD2-DE4B-8BD2-65BD55A59E05}" presName="Name64" presStyleLbl="parChTrans1D3" presStyleIdx="0" presStyleCnt="2"/>
      <dgm:spPr/>
    </dgm:pt>
    <dgm:pt modelId="{8B41DC0D-2655-3144-8018-8303E7CCA8C3}" type="pres">
      <dgm:prSet presAssocID="{D65A913F-D168-E745-AFFD-2A57D081029E}" presName="hierRoot2" presStyleCnt="0">
        <dgm:presLayoutVars>
          <dgm:hierBranch val="init"/>
        </dgm:presLayoutVars>
      </dgm:prSet>
      <dgm:spPr/>
    </dgm:pt>
    <dgm:pt modelId="{1A19A1C7-DE5D-3E4B-80D7-E393E650D9F0}" type="pres">
      <dgm:prSet presAssocID="{D65A913F-D168-E745-AFFD-2A57D081029E}" presName="rootComposite" presStyleCnt="0"/>
      <dgm:spPr/>
    </dgm:pt>
    <dgm:pt modelId="{0736866D-2475-CB41-B59F-DE4190677FE1}" type="pres">
      <dgm:prSet presAssocID="{D65A913F-D168-E745-AFFD-2A57D081029E}" presName="rootText" presStyleLbl="node3" presStyleIdx="0" presStyleCnt="2" custScaleX="69538">
        <dgm:presLayoutVars>
          <dgm:chPref val="3"/>
        </dgm:presLayoutVars>
      </dgm:prSet>
      <dgm:spPr/>
    </dgm:pt>
    <dgm:pt modelId="{ED318274-2CE4-AD45-BA7C-3A728CCC03B5}" type="pres">
      <dgm:prSet presAssocID="{D65A913F-D168-E745-AFFD-2A57D081029E}" presName="rootConnector" presStyleLbl="node3" presStyleIdx="0" presStyleCnt="2"/>
      <dgm:spPr/>
    </dgm:pt>
    <dgm:pt modelId="{AC78D463-5F03-574F-8689-BE0F7B10FBC7}" type="pres">
      <dgm:prSet presAssocID="{D65A913F-D168-E745-AFFD-2A57D081029E}" presName="hierChild4" presStyleCnt="0"/>
      <dgm:spPr/>
    </dgm:pt>
    <dgm:pt modelId="{D45ED5BB-E22D-034C-A778-50D908CFB75D}" type="pres">
      <dgm:prSet presAssocID="{73D875FB-CDE0-B448-BF99-72D84422FAAB}" presName="Name64" presStyleLbl="parChTrans1D4" presStyleIdx="0" presStyleCnt="5"/>
      <dgm:spPr/>
    </dgm:pt>
    <dgm:pt modelId="{5EB0E7D0-CB5B-D64B-8624-47D8D24D95B5}" type="pres">
      <dgm:prSet presAssocID="{5FA3BB57-B98B-904E-AC7F-1AF1E6466D17}" presName="hierRoot2" presStyleCnt="0">
        <dgm:presLayoutVars>
          <dgm:hierBranch val="init"/>
        </dgm:presLayoutVars>
      </dgm:prSet>
      <dgm:spPr/>
    </dgm:pt>
    <dgm:pt modelId="{4E00C78E-A660-AB4E-8147-16D3BD838686}" type="pres">
      <dgm:prSet presAssocID="{5FA3BB57-B98B-904E-AC7F-1AF1E6466D17}" presName="rootComposite" presStyleCnt="0"/>
      <dgm:spPr/>
    </dgm:pt>
    <dgm:pt modelId="{A32FC2B3-EFB9-A949-B034-E0DA8E11EC6D}" type="pres">
      <dgm:prSet presAssocID="{5FA3BB57-B98B-904E-AC7F-1AF1E6466D17}" presName="rootText" presStyleLbl="node4" presStyleIdx="0" presStyleCnt="5" custLinFactNeighborX="-469" custLinFactNeighborY="0">
        <dgm:presLayoutVars>
          <dgm:chPref val="3"/>
        </dgm:presLayoutVars>
      </dgm:prSet>
      <dgm:spPr/>
    </dgm:pt>
    <dgm:pt modelId="{7F688860-F88A-644C-90BC-10E65EDE18C9}" type="pres">
      <dgm:prSet presAssocID="{5FA3BB57-B98B-904E-AC7F-1AF1E6466D17}" presName="rootConnector" presStyleLbl="node4" presStyleIdx="0" presStyleCnt="5"/>
      <dgm:spPr/>
    </dgm:pt>
    <dgm:pt modelId="{78C9B16A-D7CA-D045-BB37-80B956DDF65E}" type="pres">
      <dgm:prSet presAssocID="{5FA3BB57-B98B-904E-AC7F-1AF1E6466D17}" presName="hierChild4" presStyleCnt="0"/>
      <dgm:spPr/>
    </dgm:pt>
    <dgm:pt modelId="{B0BC9D7C-466F-6644-A727-8CE326791429}" type="pres">
      <dgm:prSet presAssocID="{5FA3BB57-B98B-904E-AC7F-1AF1E6466D17}" presName="hierChild5" presStyleCnt="0"/>
      <dgm:spPr/>
    </dgm:pt>
    <dgm:pt modelId="{AE9BACE1-0FD8-824E-AB70-30D732F6C560}" type="pres">
      <dgm:prSet presAssocID="{D65A913F-D168-E745-AFFD-2A57D081029E}" presName="hierChild5" presStyleCnt="0"/>
      <dgm:spPr/>
    </dgm:pt>
    <dgm:pt modelId="{BCEF64FD-32B1-0746-9D7F-A97D16EE7DCA}" type="pres">
      <dgm:prSet presAssocID="{D8868190-1CDA-E34E-AE0F-474003A7E1EE}" presName="Name64" presStyleLbl="parChTrans1D3" presStyleIdx="1" presStyleCnt="2"/>
      <dgm:spPr/>
    </dgm:pt>
    <dgm:pt modelId="{7E1DF411-6DF5-BE42-9AF5-52561A09A73F}" type="pres">
      <dgm:prSet presAssocID="{7EC272B6-144C-0741-A222-B25236D63F9B}" presName="hierRoot2" presStyleCnt="0">
        <dgm:presLayoutVars>
          <dgm:hierBranch val="init"/>
        </dgm:presLayoutVars>
      </dgm:prSet>
      <dgm:spPr/>
    </dgm:pt>
    <dgm:pt modelId="{659BBF80-0CEB-C249-A78F-39984C4352A8}" type="pres">
      <dgm:prSet presAssocID="{7EC272B6-144C-0741-A222-B25236D63F9B}" presName="rootComposite" presStyleCnt="0"/>
      <dgm:spPr/>
    </dgm:pt>
    <dgm:pt modelId="{37521E08-17BE-124F-ABD4-3CDD54930017}" type="pres">
      <dgm:prSet presAssocID="{7EC272B6-144C-0741-A222-B25236D63F9B}" presName="rootText" presStyleLbl="node3" presStyleIdx="1" presStyleCnt="2" custScaleX="69538">
        <dgm:presLayoutVars>
          <dgm:chPref val="3"/>
        </dgm:presLayoutVars>
      </dgm:prSet>
      <dgm:spPr/>
    </dgm:pt>
    <dgm:pt modelId="{A4DEB275-5536-7E41-AB91-3BF12D8CAA5D}" type="pres">
      <dgm:prSet presAssocID="{7EC272B6-144C-0741-A222-B25236D63F9B}" presName="rootConnector" presStyleLbl="node3" presStyleIdx="1" presStyleCnt="2"/>
      <dgm:spPr/>
    </dgm:pt>
    <dgm:pt modelId="{17240FBD-81A6-A349-B03D-04C7FC2BC00C}" type="pres">
      <dgm:prSet presAssocID="{7EC272B6-144C-0741-A222-B25236D63F9B}" presName="hierChild4" presStyleCnt="0"/>
      <dgm:spPr/>
    </dgm:pt>
    <dgm:pt modelId="{84ACBE66-C13B-1149-9CBF-62F5F6B7ADEA}" type="pres">
      <dgm:prSet presAssocID="{858E5CBF-94CB-4C43-AB4E-8C04CB7A58A1}" presName="Name64" presStyleLbl="parChTrans1D4" presStyleIdx="1" presStyleCnt="5"/>
      <dgm:spPr/>
    </dgm:pt>
    <dgm:pt modelId="{B22C15D8-4127-344E-8C38-6B89C23525C9}" type="pres">
      <dgm:prSet presAssocID="{21D4EB55-9ADF-4E45-8646-E9AB98E2BC9E}" presName="hierRoot2" presStyleCnt="0">
        <dgm:presLayoutVars>
          <dgm:hierBranch val="init"/>
        </dgm:presLayoutVars>
      </dgm:prSet>
      <dgm:spPr/>
    </dgm:pt>
    <dgm:pt modelId="{F98E2C1C-71F0-7645-9D40-CBF5402BD2D8}" type="pres">
      <dgm:prSet presAssocID="{21D4EB55-9ADF-4E45-8646-E9AB98E2BC9E}" presName="rootComposite" presStyleCnt="0"/>
      <dgm:spPr/>
    </dgm:pt>
    <dgm:pt modelId="{B8A11F66-F1D7-2C46-B237-B36C11E24AF7}" type="pres">
      <dgm:prSet presAssocID="{21D4EB55-9ADF-4E45-8646-E9AB98E2BC9E}" presName="rootText" presStyleLbl="node4" presStyleIdx="1" presStyleCnt="5">
        <dgm:presLayoutVars>
          <dgm:chPref val="3"/>
        </dgm:presLayoutVars>
      </dgm:prSet>
      <dgm:spPr/>
    </dgm:pt>
    <dgm:pt modelId="{840F1A7D-2906-024C-A294-197C7F3D4744}" type="pres">
      <dgm:prSet presAssocID="{21D4EB55-9ADF-4E45-8646-E9AB98E2BC9E}" presName="rootConnector" presStyleLbl="node4" presStyleIdx="1" presStyleCnt="5"/>
      <dgm:spPr/>
    </dgm:pt>
    <dgm:pt modelId="{5551A3FC-38A3-1A40-A0BC-627E2A0F8074}" type="pres">
      <dgm:prSet presAssocID="{21D4EB55-9ADF-4E45-8646-E9AB98E2BC9E}" presName="hierChild4" presStyleCnt="0"/>
      <dgm:spPr/>
    </dgm:pt>
    <dgm:pt modelId="{03361B04-8F05-E140-B606-5F64A7E65459}" type="pres">
      <dgm:prSet presAssocID="{21D4EB55-9ADF-4E45-8646-E9AB98E2BC9E}" presName="hierChild5" presStyleCnt="0"/>
      <dgm:spPr/>
    </dgm:pt>
    <dgm:pt modelId="{B40E7255-C8C2-7740-B615-956068EA34E2}" type="pres">
      <dgm:prSet presAssocID="{A7C63758-5EC6-E445-8BDE-1C9051C1F788}" presName="Name64" presStyleLbl="parChTrans1D4" presStyleIdx="2" presStyleCnt="5"/>
      <dgm:spPr/>
    </dgm:pt>
    <dgm:pt modelId="{9AD3C734-C827-4D41-ACA3-C430E9735493}" type="pres">
      <dgm:prSet presAssocID="{22006EB7-DF69-C043-B33F-CA99A2970ECF}" presName="hierRoot2" presStyleCnt="0">
        <dgm:presLayoutVars>
          <dgm:hierBranch val="init"/>
        </dgm:presLayoutVars>
      </dgm:prSet>
      <dgm:spPr/>
    </dgm:pt>
    <dgm:pt modelId="{E7F94E71-2B25-9B4A-9C75-D7091890C598}" type="pres">
      <dgm:prSet presAssocID="{22006EB7-DF69-C043-B33F-CA99A2970ECF}" presName="rootComposite" presStyleCnt="0"/>
      <dgm:spPr/>
    </dgm:pt>
    <dgm:pt modelId="{7393B401-DBBB-6C48-87DC-95791D9B16CE}" type="pres">
      <dgm:prSet presAssocID="{22006EB7-DF69-C043-B33F-CA99A2970ECF}" presName="rootText" presStyleLbl="node4" presStyleIdx="2" presStyleCnt="5">
        <dgm:presLayoutVars>
          <dgm:chPref val="3"/>
        </dgm:presLayoutVars>
      </dgm:prSet>
      <dgm:spPr/>
    </dgm:pt>
    <dgm:pt modelId="{DA1545F2-0BA2-9945-909D-7D4ECECF009E}" type="pres">
      <dgm:prSet presAssocID="{22006EB7-DF69-C043-B33F-CA99A2970ECF}" presName="rootConnector" presStyleLbl="node4" presStyleIdx="2" presStyleCnt="5"/>
      <dgm:spPr/>
    </dgm:pt>
    <dgm:pt modelId="{E0C9430F-4C8E-7E47-A8AB-CC5373C01947}" type="pres">
      <dgm:prSet presAssocID="{22006EB7-DF69-C043-B33F-CA99A2970ECF}" presName="hierChild4" presStyleCnt="0"/>
      <dgm:spPr/>
    </dgm:pt>
    <dgm:pt modelId="{D88C9CE8-92CF-8044-9CB7-3C497718E26A}" type="pres">
      <dgm:prSet presAssocID="{D1157479-B538-DB4C-BE9D-C83F151586DC}" presName="Name64" presStyleLbl="parChTrans1D4" presStyleIdx="3" presStyleCnt="5"/>
      <dgm:spPr/>
    </dgm:pt>
    <dgm:pt modelId="{752999AD-3692-F740-960B-C593E3B43B3F}" type="pres">
      <dgm:prSet presAssocID="{4B59E0BD-DD04-EC4C-A8B6-136630CC580C}" presName="hierRoot2" presStyleCnt="0">
        <dgm:presLayoutVars>
          <dgm:hierBranch val="init"/>
        </dgm:presLayoutVars>
      </dgm:prSet>
      <dgm:spPr/>
    </dgm:pt>
    <dgm:pt modelId="{32E7DB4B-64CF-D244-9AC1-5EF8D408BED2}" type="pres">
      <dgm:prSet presAssocID="{4B59E0BD-DD04-EC4C-A8B6-136630CC580C}" presName="rootComposite" presStyleCnt="0"/>
      <dgm:spPr/>
    </dgm:pt>
    <dgm:pt modelId="{48D91ECB-1632-F449-A8D7-04BB3431FD23}" type="pres">
      <dgm:prSet presAssocID="{4B59E0BD-DD04-EC4C-A8B6-136630CC580C}" presName="rootText" presStyleLbl="node4" presStyleIdx="3" presStyleCnt="5">
        <dgm:presLayoutVars>
          <dgm:chPref val="3"/>
        </dgm:presLayoutVars>
      </dgm:prSet>
      <dgm:spPr/>
    </dgm:pt>
    <dgm:pt modelId="{62090254-4E53-814C-B4E2-CD7D10D2FFB4}" type="pres">
      <dgm:prSet presAssocID="{4B59E0BD-DD04-EC4C-A8B6-136630CC580C}" presName="rootConnector" presStyleLbl="node4" presStyleIdx="3" presStyleCnt="5"/>
      <dgm:spPr/>
    </dgm:pt>
    <dgm:pt modelId="{5FD09A21-FA81-BE46-AC85-CCD262E76B61}" type="pres">
      <dgm:prSet presAssocID="{4B59E0BD-DD04-EC4C-A8B6-136630CC580C}" presName="hierChild4" presStyleCnt="0"/>
      <dgm:spPr/>
    </dgm:pt>
    <dgm:pt modelId="{EE74D29F-2334-254A-AA8A-8E18E12434D3}" type="pres">
      <dgm:prSet presAssocID="{4B59E0BD-DD04-EC4C-A8B6-136630CC580C}" presName="hierChild5" presStyleCnt="0"/>
      <dgm:spPr/>
    </dgm:pt>
    <dgm:pt modelId="{BD192C2B-827A-4349-B406-EFBBFDEDBFA8}" type="pres">
      <dgm:prSet presAssocID="{A9386604-F64A-D040-B52B-DD8810F18241}" presName="Name64" presStyleLbl="parChTrans1D4" presStyleIdx="4" presStyleCnt="5"/>
      <dgm:spPr/>
    </dgm:pt>
    <dgm:pt modelId="{88468D9B-7447-F847-9D78-EF83BF00492D}" type="pres">
      <dgm:prSet presAssocID="{D5CB5EA6-83B6-EA47-A80A-34DFE9E68061}" presName="hierRoot2" presStyleCnt="0">
        <dgm:presLayoutVars>
          <dgm:hierBranch val="init"/>
        </dgm:presLayoutVars>
      </dgm:prSet>
      <dgm:spPr/>
    </dgm:pt>
    <dgm:pt modelId="{1C9FD2A0-600E-5941-A2F6-86DAB84B19F1}" type="pres">
      <dgm:prSet presAssocID="{D5CB5EA6-83B6-EA47-A80A-34DFE9E68061}" presName="rootComposite" presStyleCnt="0"/>
      <dgm:spPr/>
    </dgm:pt>
    <dgm:pt modelId="{4DF0A72C-FD77-8F45-9176-8C25166772F9}" type="pres">
      <dgm:prSet presAssocID="{D5CB5EA6-83B6-EA47-A80A-34DFE9E68061}" presName="rootText" presStyleLbl="node4" presStyleIdx="4" presStyleCnt="5">
        <dgm:presLayoutVars>
          <dgm:chPref val="3"/>
        </dgm:presLayoutVars>
      </dgm:prSet>
      <dgm:spPr/>
    </dgm:pt>
    <dgm:pt modelId="{DE0AEB15-1425-C542-9984-7655CA80A812}" type="pres">
      <dgm:prSet presAssocID="{D5CB5EA6-83B6-EA47-A80A-34DFE9E68061}" presName="rootConnector" presStyleLbl="node4" presStyleIdx="4" presStyleCnt="5"/>
      <dgm:spPr/>
    </dgm:pt>
    <dgm:pt modelId="{F7BCA90F-75DF-6048-9C7A-50C04B86B8D6}" type="pres">
      <dgm:prSet presAssocID="{D5CB5EA6-83B6-EA47-A80A-34DFE9E68061}" presName="hierChild4" presStyleCnt="0"/>
      <dgm:spPr/>
    </dgm:pt>
    <dgm:pt modelId="{28B9FC3D-7D5E-F846-8535-3B2193B502AA}" type="pres">
      <dgm:prSet presAssocID="{D5CB5EA6-83B6-EA47-A80A-34DFE9E68061}" presName="hierChild5" presStyleCnt="0"/>
      <dgm:spPr/>
    </dgm:pt>
    <dgm:pt modelId="{EBCD094D-D60D-8A41-A90D-97F88862992F}" type="pres">
      <dgm:prSet presAssocID="{22006EB7-DF69-C043-B33F-CA99A2970ECF}" presName="hierChild5" presStyleCnt="0"/>
      <dgm:spPr/>
    </dgm:pt>
    <dgm:pt modelId="{83AF127C-712B-6847-BC70-074024566C6D}" type="pres">
      <dgm:prSet presAssocID="{7EC272B6-144C-0741-A222-B25236D63F9B}" presName="hierChild5" presStyleCnt="0"/>
      <dgm:spPr/>
    </dgm:pt>
    <dgm:pt modelId="{ECD60AB2-790A-654F-9BE0-D4698A7DBD00}" type="pres">
      <dgm:prSet presAssocID="{D6D73F84-9232-B849-AD1F-5A10394CB10F}" presName="hierChild5" presStyleCnt="0"/>
      <dgm:spPr/>
    </dgm:pt>
    <dgm:pt modelId="{6ACCE396-8124-9D4C-A825-BB95375BAA8E}" type="pres">
      <dgm:prSet presAssocID="{0E0189C2-08D9-9141-99F5-2D8643E00E57}" presName="hierChild3" presStyleCnt="0"/>
      <dgm:spPr/>
    </dgm:pt>
  </dgm:ptLst>
  <dgm:cxnLst>
    <dgm:cxn modelId="{A871F003-E6B0-2B43-96A7-E990577952FF}" srcId="{0E0189C2-08D9-9141-99F5-2D8643E00E57}" destId="{1BCAB5FF-8C14-F644-AFFC-CBDD11C6758A}" srcOrd="0" destOrd="0" parTransId="{10767246-D253-8941-BB8F-F46B0E85D0FC}" sibTransId="{D9CB5ABB-A598-FD46-B643-8A1A29395891}"/>
    <dgm:cxn modelId="{872B240F-C68C-D946-949C-65D6C3D1E45B}" srcId="{0E0189C2-08D9-9141-99F5-2D8643E00E57}" destId="{D6D73F84-9232-B849-AD1F-5A10394CB10F}" srcOrd="1" destOrd="0" parTransId="{34F5A7A1-C90E-084F-A406-47255B8461C5}" sibTransId="{94B37663-9D64-9345-9B78-ABD7F16B9D29}"/>
    <dgm:cxn modelId="{6F8F5F19-E5A4-9546-AEA6-5A69CBBC3229}" type="presOf" srcId="{7EC272B6-144C-0741-A222-B25236D63F9B}" destId="{A4DEB275-5536-7E41-AB91-3BF12D8CAA5D}" srcOrd="1" destOrd="0" presId="urn:microsoft.com/office/officeart/2009/3/layout/HorizontalOrganizationChart"/>
    <dgm:cxn modelId="{8912311D-5597-6442-AD2C-0AB28A3228A6}" type="presOf" srcId="{D65A913F-D168-E745-AFFD-2A57D081029E}" destId="{0736866D-2475-CB41-B59F-DE4190677FE1}" srcOrd="0" destOrd="0" presId="urn:microsoft.com/office/officeart/2009/3/layout/HorizontalOrganizationChart"/>
    <dgm:cxn modelId="{CBCD7D1F-5B31-1444-A879-0DB49EF8F87B}" type="presOf" srcId="{D8868190-1CDA-E34E-AE0F-474003A7E1EE}" destId="{BCEF64FD-32B1-0746-9D7F-A97D16EE7DCA}" srcOrd="0" destOrd="0" presId="urn:microsoft.com/office/officeart/2009/3/layout/HorizontalOrganizationChart"/>
    <dgm:cxn modelId="{A9F8E821-0D98-AC4F-916E-7599B9E5F80D}" type="presOf" srcId="{34F5A7A1-C90E-084F-A406-47255B8461C5}" destId="{EA735AC8-7009-F749-838A-DCE2F1AAADF4}" srcOrd="0" destOrd="0" presId="urn:microsoft.com/office/officeart/2009/3/layout/HorizontalOrganizationChart"/>
    <dgm:cxn modelId="{2036682D-13B5-0547-9371-83DDE0740E7B}" type="presOf" srcId="{858E5CBF-94CB-4C43-AB4E-8C04CB7A58A1}" destId="{84ACBE66-C13B-1149-9CBF-62F5F6B7ADEA}" srcOrd="0" destOrd="0" presId="urn:microsoft.com/office/officeart/2009/3/layout/HorizontalOrganizationChart"/>
    <dgm:cxn modelId="{E8089E35-219D-034C-9860-7D90618240D7}" type="presOf" srcId="{D6D73F84-9232-B849-AD1F-5A10394CB10F}" destId="{E5BAFA81-0769-4948-B614-ABA1D379740D}" srcOrd="0" destOrd="0" presId="urn:microsoft.com/office/officeart/2009/3/layout/HorizontalOrganizationChart"/>
    <dgm:cxn modelId="{B899C737-274F-2346-BAC8-6DE8B4950572}" type="presOf" srcId="{D6D73F84-9232-B849-AD1F-5A10394CB10F}" destId="{37F7C649-3BD9-3948-A4AF-F77B5962C311}" srcOrd="1" destOrd="0" presId="urn:microsoft.com/office/officeart/2009/3/layout/HorizontalOrganizationChart"/>
    <dgm:cxn modelId="{BCF2C338-293C-544E-953B-A6A5E1656C8C}" type="presOf" srcId="{10767246-D253-8941-BB8F-F46B0E85D0FC}" destId="{D7BBC9AC-EB2E-2946-BF0F-5350E6C9597B}" srcOrd="0" destOrd="0" presId="urn:microsoft.com/office/officeart/2009/3/layout/HorizontalOrganizationChart"/>
    <dgm:cxn modelId="{4C8CBC4B-4906-E842-B597-936B8D349BBB}" type="presOf" srcId="{4B59E0BD-DD04-EC4C-A8B6-136630CC580C}" destId="{62090254-4E53-814C-B4E2-CD7D10D2FFB4}" srcOrd="1" destOrd="0" presId="urn:microsoft.com/office/officeart/2009/3/layout/HorizontalOrganizationChart"/>
    <dgm:cxn modelId="{A1967D51-9741-374E-8092-0FD1DA3D1D21}" type="presOf" srcId="{22006EB7-DF69-C043-B33F-CA99A2970ECF}" destId="{DA1545F2-0BA2-9945-909D-7D4ECECF009E}" srcOrd="1" destOrd="0" presId="urn:microsoft.com/office/officeart/2009/3/layout/HorizontalOrganizationChart"/>
    <dgm:cxn modelId="{327FB255-CD55-554F-8479-37692246557F}" type="presOf" srcId="{1BCAB5FF-8C14-F644-AFFC-CBDD11C6758A}" destId="{9DC653C8-ED53-5E4A-97F3-43B9A6340F4D}" srcOrd="0" destOrd="0" presId="urn:microsoft.com/office/officeart/2009/3/layout/HorizontalOrganizationChart"/>
    <dgm:cxn modelId="{CCAA2F5D-4FA6-614C-82A3-1E1267100C5D}" srcId="{7EC272B6-144C-0741-A222-B25236D63F9B}" destId="{21D4EB55-9ADF-4E45-8646-E9AB98E2BC9E}" srcOrd="0" destOrd="0" parTransId="{858E5CBF-94CB-4C43-AB4E-8C04CB7A58A1}" sibTransId="{BC2D2882-7CBC-0A44-AD15-47A893CDB318}"/>
    <dgm:cxn modelId="{DFFF1C63-2536-2B4E-B2E1-FC39985F4446}" type="presOf" srcId="{D5CB5EA6-83B6-EA47-A80A-34DFE9E68061}" destId="{DE0AEB15-1425-C542-9984-7655CA80A812}" srcOrd="1" destOrd="0" presId="urn:microsoft.com/office/officeart/2009/3/layout/HorizontalOrganizationChart"/>
    <dgm:cxn modelId="{680A6569-1AB5-4642-8826-38933E3C02B5}" type="presOf" srcId="{D65A913F-D168-E745-AFFD-2A57D081029E}" destId="{ED318274-2CE4-AD45-BA7C-3A728CCC03B5}" srcOrd="1" destOrd="0" presId="urn:microsoft.com/office/officeart/2009/3/layout/HorizontalOrganizationChart"/>
    <dgm:cxn modelId="{E70FC46C-28AA-E84D-8492-CC0FD2DD9835}" srcId="{D6D73F84-9232-B849-AD1F-5A10394CB10F}" destId="{D65A913F-D168-E745-AFFD-2A57D081029E}" srcOrd="0" destOrd="0" parTransId="{3CF69E9C-BCD2-DE4B-8BD2-65BD55A59E05}" sibTransId="{D94DA4B0-14A5-7143-B5E7-15DE8393EC29}"/>
    <dgm:cxn modelId="{97AF516F-5281-F64A-AE96-D2CEA72F7E3C}" srcId="{7EC272B6-144C-0741-A222-B25236D63F9B}" destId="{22006EB7-DF69-C043-B33F-CA99A2970ECF}" srcOrd="1" destOrd="0" parTransId="{A7C63758-5EC6-E445-8BDE-1C9051C1F788}" sibTransId="{B91B570E-2D4F-AE40-B373-8A8C58BF5522}"/>
    <dgm:cxn modelId="{109B0A72-B32C-634D-9B5F-9161C80412A3}" type="presOf" srcId="{5FA3BB57-B98B-904E-AC7F-1AF1E6466D17}" destId="{7F688860-F88A-644C-90BC-10E65EDE18C9}" srcOrd="1" destOrd="0" presId="urn:microsoft.com/office/officeart/2009/3/layout/HorizontalOrganizationChart"/>
    <dgm:cxn modelId="{1F99287B-CD55-CA4C-9804-13CEB37C053F}" type="presOf" srcId="{73D875FB-CDE0-B448-BF99-72D84422FAAB}" destId="{D45ED5BB-E22D-034C-A778-50D908CFB75D}" srcOrd="0" destOrd="0" presId="urn:microsoft.com/office/officeart/2009/3/layout/HorizontalOrganizationChart"/>
    <dgm:cxn modelId="{DBE2067E-AD67-EF49-B753-D2C11B4601BC}" type="presOf" srcId="{D9664344-FDFC-8C40-9337-3CFA3B2CE170}" destId="{865FB462-B426-9542-88C6-35738F5D34E5}" srcOrd="0" destOrd="0" presId="urn:microsoft.com/office/officeart/2009/3/layout/HorizontalOrganizationChart"/>
    <dgm:cxn modelId="{D813AD7E-483F-AA4B-B219-1D3E811A8492}" type="presOf" srcId="{5FA3BB57-B98B-904E-AC7F-1AF1E6466D17}" destId="{A32FC2B3-EFB9-A949-B034-E0DA8E11EC6D}" srcOrd="0" destOrd="0" presId="urn:microsoft.com/office/officeart/2009/3/layout/HorizontalOrganizationChart"/>
    <dgm:cxn modelId="{1699DF7F-C09A-AA45-A96B-8682FB86FF77}" type="presOf" srcId="{22006EB7-DF69-C043-B33F-CA99A2970ECF}" destId="{7393B401-DBBB-6C48-87DC-95791D9B16CE}" srcOrd="0" destOrd="0" presId="urn:microsoft.com/office/officeart/2009/3/layout/HorizontalOrganizationChart"/>
    <dgm:cxn modelId="{A307C282-D2DF-E34F-867A-176F0D5959A8}" type="presOf" srcId="{21D4EB55-9ADF-4E45-8646-E9AB98E2BC9E}" destId="{B8A11F66-F1D7-2C46-B237-B36C11E24AF7}" srcOrd="0" destOrd="0" presId="urn:microsoft.com/office/officeart/2009/3/layout/HorizontalOrganizationChart"/>
    <dgm:cxn modelId="{E54E2E84-D787-6E44-A6AB-5787E06C1587}" type="presOf" srcId="{1BCAB5FF-8C14-F644-AFFC-CBDD11C6758A}" destId="{35E96124-7381-4A40-AC37-6B7AF6413C96}" srcOrd="1" destOrd="0" presId="urn:microsoft.com/office/officeart/2009/3/layout/HorizontalOrganizationChart"/>
    <dgm:cxn modelId="{FF81328D-DE61-8840-906B-EDDE8E0BC7AE}" srcId="{D65A913F-D168-E745-AFFD-2A57D081029E}" destId="{5FA3BB57-B98B-904E-AC7F-1AF1E6466D17}" srcOrd="0" destOrd="0" parTransId="{73D875FB-CDE0-B448-BF99-72D84422FAAB}" sibTransId="{45FD7F97-BF4F-DC4F-95D9-00B0DE3A9800}"/>
    <dgm:cxn modelId="{CA0E149E-FD5D-7644-BC8E-BADABDCBC605}" srcId="{22006EB7-DF69-C043-B33F-CA99A2970ECF}" destId="{4B59E0BD-DD04-EC4C-A8B6-136630CC580C}" srcOrd="0" destOrd="0" parTransId="{D1157479-B538-DB4C-BE9D-C83F151586DC}" sibTransId="{B9A87172-6C28-8545-AFE3-988F68DD7AFF}"/>
    <dgm:cxn modelId="{1CFF92A6-1FCC-1641-81DC-E63D4E6E3883}" srcId="{D9664344-FDFC-8C40-9337-3CFA3B2CE170}" destId="{0E0189C2-08D9-9141-99F5-2D8643E00E57}" srcOrd="0" destOrd="0" parTransId="{C90374FF-0E94-034B-AFEC-E9A2913E33ED}" sibTransId="{847760A7-E768-304D-9726-C77CFD3486E4}"/>
    <dgm:cxn modelId="{D187F5AD-BF36-B240-9AB2-228C246261BB}" srcId="{D6D73F84-9232-B849-AD1F-5A10394CB10F}" destId="{7EC272B6-144C-0741-A222-B25236D63F9B}" srcOrd="1" destOrd="0" parTransId="{D8868190-1CDA-E34E-AE0F-474003A7E1EE}" sibTransId="{4CBDFFCF-F9D9-D544-B558-BD454CE9A7C2}"/>
    <dgm:cxn modelId="{2A8EAFB0-1607-9148-B89A-B6473FBC25A5}" type="presOf" srcId="{A9386604-F64A-D040-B52B-DD8810F18241}" destId="{BD192C2B-827A-4349-B406-EFBBFDEDBFA8}" srcOrd="0" destOrd="0" presId="urn:microsoft.com/office/officeart/2009/3/layout/HorizontalOrganizationChart"/>
    <dgm:cxn modelId="{78546AB3-F38D-9A4D-B136-6C806361C9F0}" type="presOf" srcId="{4B59E0BD-DD04-EC4C-A8B6-136630CC580C}" destId="{48D91ECB-1632-F449-A8D7-04BB3431FD23}" srcOrd="0" destOrd="0" presId="urn:microsoft.com/office/officeart/2009/3/layout/HorizontalOrganizationChart"/>
    <dgm:cxn modelId="{59D14FC4-197C-9F44-971A-05ECD035A81F}" type="presOf" srcId="{21D4EB55-9ADF-4E45-8646-E9AB98E2BC9E}" destId="{840F1A7D-2906-024C-A294-197C7F3D4744}" srcOrd="1" destOrd="0" presId="urn:microsoft.com/office/officeart/2009/3/layout/HorizontalOrganizationChart"/>
    <dgm:cxn modelId="{751052C5-A6E2-5640-A885-ED1647FE6CB8}" type="presOf" srcId="{D1157479-B538-DB4C-BE9D-C83F151586DC}" destId="{D88C9CE8-92CF-8044-9CB7-3C497718E26A}" srcOrd="0" destOrd="0" presId="urn:microsoft.com/office/officeart/2009/3/layout/HorizontalOrganizationChart"/>
    <dgm:cxn modelId="{A8FC68D2-FB1A-9C40-895D-60690B80D4A0}" type="presOf" srcId="{0E0189C2-08D9-9141-99F5-2D8643E00E57}" destId="{F103043C-36BA-7A4D-8B07-3E62E89BD96C}" srcOrd="0" destOrd="0" presId="urn:microsoft.com/office/officeart/2009/3/layout/HorizontalOrganizationChart"/>
    <dgm:cxn modelId="{D326C5E0-725A-6E44-955E-EA8B49BD6BB7}" type="presOf" srcId="{3CF69E9C-BCD2-DE4B-8BD2-65BD55A59E05}" destId="{052A28E1-E57C-DA4E-81A9-9E0D594EC00A}" srcOrd="0" destOrd="0" presId="urn:microsoft.com/office/officeart/2009/3/layout/HorizontalOrganizationChart"/>
    <dgm:cxn modelId="{1BA29FEA-0E6D-2042-A88E-D9EC51BEF2F0}" type="presOf" srcId="{D5CB5EA6-83B6-EA47-A80A-34DFE9E68061}" destId="{4DF0A72C-FD77-8F45-9176-8C25166772F9}" srcOrd="0" destOrd="0" presId="urn:microsoft.com/office/officeart/2009/3/layout/HorizontalOrganizationChart"/>
    <dgm:cxn modelId="{6FAF74F7-9F06-A342-8660-662643CC0C16}" type="presOf" srcId="{0E0189C2-08D9-9141-99F5-2D8643E00E57}" destId="{CAE0CD64-F289-4B4A-9724-E3F1278E4AFC}" srcOrd="1" destOrd="0" presId="urn:microsoft.com/office/officeart/2009/3/layout/HorizontalOrganizationChart"/>
    <dgm:cxn modelId="{E8EDD3F7-FA94-394B-A79D-8E420C93EB02}" srcId="{22006EB7-DF69-C043-B33F-CA99A2970ECF}" destId="{D5CB5EA6-83B6-EA47-A80A-34DFE9E68061}" srcOrd="1" destOrd="0" parTransId="{A9386604-F64A-D040-B52B-DD8810F18241}" sibTransId="{41C38BD9-95EA-D149-8763-51AF514B381D}"/>
    <dgm:cxn modelId="{BFDD2EF8-B6F4-7248-811F-F54BEB5ADA0A}" type="presOf" srcId="{A7C63758-5EC6-E445-8BDE-1C9051C1F788}" destId="{B40E7255-C8C2-7740-B615-956068EA34E2}" srcOrd="0" destOrd="0" presId="urn:microsoft.com/office/officeart/2009/3/layout/HorizontalOrganizationChart"/>
    <dgm:cxn modelId="{54D9C3FB-B5B9-C448-B260-48F9E5E86048}" type="presOf" srcId="{7EC272B6-144C-0741-A222-B25236D63F9B}" destId="{37521E08-17BE-124F-ABD4-3CDD54930017}" srcOrd="0" destOrd="0" presId="urn:microsoft.com/office/officeart/2009/3/layout/HorizontalOrganizationChart"/>
    <dgm:cxn modelId="{A95584C0-C9C9-FC4F-9109-E9398F2E192B}" type="presParOf" srcId="{865FB462-B426-9542-88C6-35738F5D34E5}" destId="{AE3A59BC-9DA9-8F42-9BDC-BD36EB1E4E01}" srcOrd="0" destOrd="0" presId="urn:microsoft.com/office/officeart/2009/3/layout/HorizontalOrganizationChart"/>
    <dgm:cxn modelId="{7984323A-751E-934A-B229-714CF581CDDD}" type="presParOf" srcId="{AE3A59BC-9DA9-8F42-9BDC-BD36EB1E4E01}" destId="{8C0067EE-FB76-D140-B3FA-14ED76742CF3}" srcOrd="0" destOrd="0" presId="urn:microsoft.com/office/officeart/2009/3/layout/HorizontalOrganizationChart"/>
    <dgm:cxn modelId="{94C7A2C1-D521-8348-A08E-898486AAD1E6}" type="presParOf" srcId="{8C0067EE-FB76-D140-B3FA-14ED76742CF3}" destId="{F103043C-36BA-7A4D-8B07-3E62E89BD96C}" srcOrd="0" destOrd="0" presId="urn:microsoft.com/office/officeart/2009/3/layout/HorizontalOrganizationChart"/>
    <dgm:cxn modelId="{70F14250-88F6-B547-937C-9E5B05AEF859}" type="presParOf" srcId="{8C0067EE-FB76-D140-B3FA-14ED76742CF3}" destId="{CAE0CD64-F289-4B4A-9724-E3F1278E4AFC}" srcOrd="1" destOrd="0" presId="urn:microsoft.com/office/officeart/2009/3/layout/HorizontalOrganizationChart"/>
    <dgm:cxn modelId="{5A938A09-8EE1-4548-8912-06183D1EB48E}" type="presParOf" srcId="{AE3A59BC-9DA9-8F42-9BDC-BD36EB1E4E01}" destId="{5916A22B-C47E-2241-A15D-FB9168ADCCF3}" srcOrd="1" destOrd="0" presId="urn:microsoft.com/office/officeart/2009/3/layout/HorizontalOrganizationChart"/>
    <dgm:cxn modelId="{5AF21F32-5F25-044A-AE94-A008FEBD9A1B}" type="presParOf" srcId="{5916A22B-C47E-2241-A15D-FB9168ADCCF3}" destId="{D7BBC9AC-EB2E-2946-BF0F-5350E6C9597B}" srcOrd="0" destOrd="0" presId="urn:microsoft.com/office/officeart/2009/3/layout/HorizontalOrganizationChart"/>
    <dgm:cxn modelId="{F0A66F44-E627-A247-8764-484E95BF3FF5}" type="presParOf" srcId="{5916A22B-C47E-2241-A15D-FB9168ADCCF3}" destId="{2ED842E9-1EAF-2A4A-A78B-DCCB95EA637D}" srcOrd="1" destOrd="0" presId="urn:microsoft.com/office/officeart/2009/3/layout/HorizontalOrganizationChart"/>
    <dgm:cxn modelId="{8A514D15-092E-9944-A49C-EFA3639B1948}" type="presParOf" srcId="{2ED842E9-1EAF-2A4A-A78B-DCCB95EA637D}" destId="{1CEC5250-676F-B442-BD19-A034467939AF}" srcOrd="0" destOrd="0" presId="urn:microsoft.com/office/officeart/2009/3/layout/HorizontalOrganizationChart"/>
    <dgm:cxn modelId="{8051C814-3C06-2A42-B2DB-3C86333B3430}" type="presParOf" srcId="{1CEC5250-676F-B442-BD19-A034467939AF}" destId="{9DC653C8-ED53-5E4A-97F3-43B9A6340F4D}" srcOrd="0" destOrd="0" presId="urn:microsoft.com/office/officeart/2009/3/layout/HorizontalOrganizationChart"/>
    <dgm:cxn modelId="{B4471F12-BF37-3E4E-A831-ACACF40503CD}" type="presParOf" srcId="{1CEC5250-676F-B442-BD19-A034467939AF}" destId="{35E96124-7381-4A40-AC37-6B7AF6413C96}" srcOrd="1" destOrd="0" presId="urn:microsoft.com/office/officeart/2009/3/layout/HorizontalOrganizationChart"/>
    <dgm:cxn modelId="{70E92CFC-AD7C-864D-AA1E-F28EB09E38B3}" type="presParOf" srcId="{2ED842E9-1EAF-2A4A-A78B-DCCB95EA637D}" destId="{414C0D08-C49A-524C-BEC5-9DB1CABA5819}" srcOrd="1" destOrd="0" presId="urn:microsoft.com/office/officeart/2009/3/layout/HorizontalOrganizationChart"/>
    <dgm:cxn modelId="{E4BF373D-2C99-8E49-A0E0-DB1C69BBCA28}" type="presParOf" srcId="{2ED842E9-1EAF-2A4A-A78B-DCCB95EA637D}" destId="{23D218E7-C10C-F64C-B7D1-1E12C52DA397}" srcOrd="2" destOrd="0" presId="urn:microsoft.com/office/officeart/2009/3/layout/HorizontalOrganizationChart"/>
    <dgm:cxn modelId="{43ED58B7-D8D3-1A49-B847-5C235FD5D8B3}" type="presParOf" srcId="{5916A22B-C47E-2241-A15D-FB9168ADCCF3}" destId="{EA735AC8-7009-F749-838A-DCE2F1AAADF4}" srcOrd="2" destOrd="0" presId="urn:microsoft.com/office/officeart/2009/3/layout/HorizontalOrganizationChart"/>
    <dgm:cxn modelId="{ECCCB5FE-17D0-6740-A3E4-2C70EE5A3EE1}" type="presParOf" srcId="{5916A22B-C47E-2241-A15D-FB9168ADCCF3}" destId="{2871E5A2-285B-194C-B256-163C7F4F6DEA}" srcOrd="3" destOrd="0" presId="urn:microsoft.com/office/officeart/2009/3/layout/HorizontalOrganizationChart"/>
    <dgm:cxn modelId="{17E0D4C7-8AC3-7A4F-8BF0-A5AE426911AF}" type="presParOf" srcId="{2871E5A2-285B-194C-B256-163C7F4F6DEA}" destId="{6A8FE80B-E0D2-B64E-977D-3B73827ADE9D}" srcOrd="0" destOrd="0" presId="urn:microsoft.com/office/officeart/2009/3/layout/HorizontalOrganizationChart"/>
    <dgm:cxn modelId="{169CE8FC-4062-0E46-A1F3-CC85BF2914FD}" type="presParOf" srcId="{6A8FE80B-E0D2-B64E-977D-3B73827ADE9D}" destId="{E5BAFA81-0769-4948-B614-ABA1D379740D}" srcOrd="0" destOrd="0" presId="urn:microsoft.com/office/officeart/2009/3/layout/HorizontalOrganizationChart"/>
    <dgm:cxn modelId="{F027F6A5-93AB-2C47-8656-5B5B89A0B082}" type="presParOf" srcId="{6A8FE80B-E0D2-B64E-977D-3B73827ADE9D}" destId="{37F7C649-3BD9-3948-A4AF-F77B5962C311}" srcOrd="1" destOrd="0" presId="urn:microsoft.com/office/officeart/2009/3/layout/HorizontalOrganizationChart"/>
    <dgm:cxn modelId="{ED247FD0-C497-C94A-B5F3-A05F14AB5E66}" type="presParOf" srcId="{2871E5A2-285B-194C-B256-163C7F4F6DEA}" destId="{CBD44C97-709F-BD44-AD01-1CB24FC392D1}" srcOrd="1" destOrd="0" presId="urn:microsoft.com/office/officeart/2009/3/layout/HorizontalOrganizationChart"/>
    <dgm:cxn modelId="{37AADB38-7623-E044-A5DE-B5980C9D3543}" type="presParOf" srcId="{CBD44C97-709F-BD44-AD01-1CB24FC392D1}" destId="{052A28E1-E57C-DA4E-81A9-9E0D594EC00A}" srcOrd="0" destOrd="0" presId="urn:microsoft.com/office/officeart/2009/3/layout/HorizontalOrganizationChart"/>
    <dgm:cxn modelId="{76CDFD58-1D36-D946-BE58-BEBB7CFF063E}" type="presParOf" srcId="{CBD44C97-709F-BD44-AD01-1CB24FC392D1}" destId="{8B41DC0D-2655-3144-8018-8303E7CCA8C3}" srcOrd="1" destOrd="0" presId="urn:microsoft.com/office/officeart/2009/3/layout/HorizontalOrganizationChart"/>
    <dgm:cxn modelId="{EF8026C1-6B2E-A74E-911D-FE8AF3BDCE76}" type="presParOf" srcId="{8B41DC0D-2655-3144-8018-8303E7CCA8C3}" destId="{1A19A1C7-DE5D-3E4B-80D7-E393E650D9F0}" srcOrd="0" destOrd="0" presId="urn:microsoft.com/office/officeart/2009/3/layout/HorizontalOrganizationChart"/>
    <dgm:cxn modelId="{81930C36-42B1-E94E-B7CE-A67F8F8CB789}" type="presParOf" srcId="{1A19A1C7-DE5D-3E4B-80D7-E393E650D9F0}" destId="{0736866D-2475-CB41-B59F-DE4190677FE1}" srcOrd="0" destOrd="0" presId="urn:microsoft.com/office/officeart/2009/3/layout/HorizontalOrganizationChart"/>
    <dgm:cxn modelId="{5A9CC3B6-AD05-C14D-BE75-E110D16920E8}" type="presParOf" srcId="{1A19A1C7-DE5D-3E4B-80D7-E393E650D9F0}" destId="{ED318274-2CE4-AD45-BA7C-3A728CCC03B5}" srcOrd="1" destOrd="0" presId="urn:microsoft.com/office/officeart/2009/3/layout/HorizontalOrganizationChart"/>
    <dgm:cxn modelId="{386DE2CE-4BAC-1C47-97E8-E6D0C1F4C0C4}" type="presParOf" srcId="{8B41DC0D-2655-3144-8018-8303E7CCA8C3}" destId="{AC78D463-5F03-574F-8689-BE0F7B10FBC7}" srcOrd="1" destOrd="0" presId="urn:microsoft.com/office/officeart/2009/3/layout/HorizontalOrganizationChart"/>
    <dgm:cxn modelId="{4EC2A086-F9F9-0342-823C-9C05FECC84E1}" type="presParOf" srcId="{AC78D463-5F03-574F-8689-BE0F7B10FBC7}" destId="{D45ED5BB-E22D-034C-A778-50D908CFB75D}" srcOrd="0" destOrd="0" presId="urn:microsoft.com/office/officeart/2009/3/layout/HorizontalOrganizationChart"/>
    <dgm:cxn modelId="{6446B1CE-18F6-EB4C-912F-7F8982C4880B}" type="presParOf" srcId="{AC78D463-5F03-574F-8689-BE0F7B10FBC7}" destId="{5EB0E7D0-CB5B-D64B-8624-47D8D24D95B5}" srcOrd="1" destOrd="0" presId="urn:microsoft.com/office/officeart/2009/3/layout/HorizontalOrganizationChart"/>
    <dgm:cxn modelId="{F098E40F-1D60-FA4B-9684-47993C850A0F}" type="presParOf" srcId="{5EB0E7D0-CB5B-D64B-8624-47D8D24D95B5}" destId="{4E00C78E-A660-AB4E-8147-16D3BD838686}" srcOrd="0" destOrd="0" presId="urn:microsoft.com/office/officeart/2009/3/layout/HorizontalOrganizationChart"/>
    <dgm:cxn modelId="{071405D7-F72A-FB49-ADEB-CF1542318018}" type="presParOf" srcId="{4E00C78E-A660-AB4E-8147-16D3BD838686}" destId="{A32FC2B3-EFB9-A949-B034-E0DA8E11EC6D}" srcOrd="0" destOrd="0" presId="urn:microsoft.com/office/officeart/2009/3/layout/HorizontalOrganizationChart"/>
    <dgm:cxn modelId="{235F29E4-50A1-6649-8FEA-BE06C1ECC746}" type="presParOf" srcId="{4E00C78E-A660-AB4E-8147-16D3BD838686}" destId="{7F688860-F88A-644C-90BC-10E65EDE18C9}" srcOrd="1" destOrd="0" presId="urn:microsoft.com/office/officeart/2009/3/layout/HorizontalOrganizationChart"/>
    <dgm:cxn modelId="{167CC107-79CE-654F-85B1-92323C11E128}" type="presParOf" srcId="{5EB0E7D0-CB5B-D64B-8624-47D8D24D95B5}" destId="{78C9B16A-D7CA-D045-BB37-80B956DDF65E}" srcOrd="1" destOrd="0" presId="urn:microsoft.com/office/officeart/2009/3/layout/HorizontalOrganizationChart"/>
    <dgm:cxn modelId="{B585A5DF-5D9D-DE4E-81FD-ADD678C68226}" type="presParOf" srcId="{5EB0E7D0-CB5B-D64B-8624-47D8D24D95B5}" destId="{B0BC9D7C-466F-6644-A727-8CE326791429}" srcOrd="2" destOrd="0" presId="urn:microsoft.com/office/officeart/2009/3/layout/HorizontalOrganizationChart"/>
    <dgm:cxn modelId="{08A39C3E-F4A2-F845-BF1D-E3E4E0A9ED9A}" type="presParOf" srcId="{8B41DC0D-2655-3144-8018-8303E7CCA8C3}" destId="{AE9BACE1-0FD8-824E-AB70-30D732F6C560}" srcOrd="2" destOrd="0" presId="urn:microsoft.com/office/officeart/2009/3/layout/HorizontalOrganizationChart"/>
    <dgm:cxn modelId="{C5947CD2-0801-8449-891B-F87EAF5EF8DF}" type="presParOf" srcId="{CBD44C97-709F-BD44-AD01-1CB24FC392D1}" destId="{BCEF64FD-32B1-0746-9D7F-A97D16EE7DCA}" srcOrd="2" destOrd="0" presId="urn:microsoft.com/office/officeart/2009/3/layout/HorizontalOrganizationChart"/>
    <dgm:cxn modelId="{D3F2FB6F-EDC9-3A41-B1E6-195C8279DCEB}" type="presParOf" srcId="{CBD44C97-709F-BD44-AD01-1CB24FC392D1}" destId="{7E1DF411-6DF5-BE42-9AF5-52561A09A73F}" srcOrd="3" destOrd="0" presId="urn:microsoft.com/office/officeart/2009/3/layout/HorizontalOrganizationChart"/>
    <dgm:cxn modelId="{266C8326-3EE3-814E-B8BD-2A3C25F175F7}" type="presParOf" srcId="{7E1DF411-6DF5-BE42-9AF5-52561A09A73F}" destId="{659BBF80-0CEB-C249-A78F-39984C4352A8}" srcOrd="0" destOrd="0" presId="urn:microsoft.com/office/officeart/2009/3/layout/HorizontalOrganizationChart"/>
    <dgm:cxn modelId="{22CB1AFD-331A-B148-9739-73A9A487AAEC}" type="presParOf" srcId="{659BBF80-0CEB-C249-A78F-39984C4352A8}" destId="{37521E08-17BE-124F-ABD4-3CDD54930017}" srcOrd="0" destOrd="0" presId="urn:microsoft.com/office/officeart/2009/3/layout/HorizontalOrganizationChart"/>
    <dgm:cxn modelId="{F82E062C-46BD-EA49-A339-22F1528FF4F2}" type="presParOf" srcId="{659BBF80-0CEB-C249-A78F-39984C4352A8}" destId="{A4DEB275-5536-7E41-AB91-3BF12D8CAA5D}" srcOrd="1" destOrd="0" presId="urn:microsoft.com/office/officeart/2009/3/layout/HorizontalOrganizationChart"/>
    <dgm:cxn modelId="{9E8CE088-0158-5C4F-858C-90A31A814236}" type="presParOf" srcId="{7E1DF411-6DF5-BE42-9AF5-52561A09A73F}" destId="{17240FBD-81A6-A349-B03D-04C7FC2BC00C}" srcOrd="1" destOrd="0" presId="urn:microsoft.com/office/officeart/2009/3/layout/HorizontalOrganizationChart"/>
    <dgm:cxn modelId="{75D64633-C05B-7844-A9AB-3B07B1510C61}" type="presParOf" srcId="{17240FBD-81A6-A349-B03D-04C7FC2BC00C}" destId="{84ACBE66-C13B-1149-9CBF-62F5F6B7ADEA}" srcOrd="0" destOrd="0" presId="urn:microsoft.com/office/officeart/2009/3/layout/HorizontalOrganizationChart"/>
    <dgm:cxn modelId="{0AE5958B-25F1-D04B-90AD-888E6440E6BA}" type="presParOf" srcId="{17240FBD-81A6-A349-B03D-04C7FC2BC00C}" destId="{B22C15D8-4127-344E-8C38-6B89C23525C9}" srcOrd="1" destOrd="0" presId="urn:microsoft.com/office/officeart/2009/3/layout/HorizontalOrganizationChart"/>
    <dgm:cxn modelId="{289946FD-BD58-114D-B819-1A46FDDD6901}" type="presParOf" srcId="{B22C15D8-4127-344E-8C38-6B89C23525C9}" destId="{F98E2C1C-71F0-7645-9D40-CBF5402BD2D8}" srcOrd="0" destOrd="0" presId="urn:microsoft.com/office/officeart/2009/3/layout/HorizontalOrganizationChart"/>
    <dgm:cxn modelId="{C6533F1C-92AC-904D-8FC2-2503F079D5AF}" type="presParOf" srcId="{F98E2C1C-71F0-7645-9D40-CBF5402BD2D8}" destId="{B8A11F66-F1D7-2C46-B237-B36C11E24AF7}" srcOrd="0" destOrd="0" presId="urn:microsoft.com/office/officeart/2009/3/layout/HorizontalOrganizationChart"/>
    <dgm:cxn modelId="{2B94CF3A-2229-8542-8C01-F3874C4AA5B5}" type="presParOf" srcId="{F98E2C1C-71F0-7645-9D40-CBF5402BD2D8}" destId="{840F1A7D-2906-024C-A294-197C7F3D4744}" srcOrd="1" destOrd="0" presId="urn:microsoft.com/office/officeart/2009/3/layout/HorizontalOrganizationChart"/>
    <dgm:cxn modelId="{BF6E62DE-DCBC-F94F-AF57-F3ECE6CEDC3E}" type="presParOf" srcId="{B22C15D8-4127-344E-8C38-6B89C23525C9}" destId="{5551A3FC-38A3-1A40-A0BC-627E2A0F8074}" srcOrd="1" destOrd="0" presId="urn:microsoft.com/office/officeart/2009/3/layout/HorizontalOrganizationChart"/>
    <dgm:cxn modelId="{F01BDA48-86E3-C847-99A5-156C7EF03A9B}" type="presParOf" srcId="{B22C15D8-4127-344E-8C38-6B89C23525C9}" destId="{03361B04-8F05-E140-B606-5F64A7E65459}" srcOrd="2" destOrd="0" presId="urn:microsoft.com/office/officeart/2009/3/layout/HorizontalOrganizationChart"/>
    <dgm:cxn modelId="{9B4A3011-9BB2-B146-8270-136310A1CCE8}" type="presParOf" srcId="{17240FBD-81A6-A349-B03D-04C7FC2BC00C}" destId="{B40E7255-C8C2-7740-B615-956068EA34E2}" srcOrd="2" destOrd="0" presId="urn:microsoft.com/office/officeart/2009/3/layout/HorizontalOrganizationChart"/>
    <dgm:cxn modelId="{63A0C9CB-3797-F64B-8FC0-63D401D6E327}" type="presParOf" srcId="{17240FBD-81A6-A349-B03D-04C7FC2BC00C}" destId="{9AD3C734-C827-4D41-ACA3-C430E9735493}" srcOrd="3" destOrd="0" presId="urn:microsoft.com/office/officeart/2009/3/layout/HorizontalOrganizationChart"/>
    <dgm:cxn modelId="{DE259227-238B-554D-9CD5-5B934462A545}" type="presParOf" srcId="{9AD3C734-C827-4D41-ACA3-C430E9735493}" destId="{E7F94E71-2B25-9B4A-9C75-D7091890C598}" srcOrd="0" destOrd="0" presId="urn:microsoft.com/office/officeart/2009/3/layout/HorizontalOrganizationChart"/>
    <dgm:cxn modelId="{831372CC-DBE2-2344-B590-FD105C6F0AE6}" type="presParOf" srcId="{E7F94E71-2B25-9B4A-9C75-D7091890C598}" destId="{7393B401-DBBB-6C48-87DC-95791D9B16CE}" srcOrd="0" destOrd="0" presId="urn:microsoft.com/office/officeart/2009/3/layout/HorizontalOrganizationChart"/>
    <dgm:cxn modelId="{F613B922-E2E5-134A-9B72-48216596CC9B}" type="presParOf" srcId="{E7F94E71-2B25-9B4A-9C75-D7091890C598}" destId="{DA1545F2-0BA2-9945-909D-7D4ECECF009E}" srcOrd="1" destOrd="0" presId="urn:microsoft.com/office/officeart/2009/3/layout/HorizontalOrganizationChart"/>
    <dgm:cxn modelId="{C0C32199-7C9D-1247-A1B7-4B120C3AE45A}" type="presParOf" srcId="{9AD3C734-C827-4D41-ACA3-C430E9735493}" destId="{E0C9430F-4C8E-7E47-A8AB-CC5373C01947}" srcOrd="1" destOrd="0" presId="urn:microsoft.com/office/officeart/2009/3/layout/HorizontalOrganizationChart"/>
    <dgm:cxn modelId="{6CC1A740-918F-3640-9801-FE9ABE124BDF}" type="presParOf" srcId="{E0C9430F-4C8E-7E47-A8AB-CC5373C01947}" destId="{D88C9CE8-92CF-8044-9CB7-3C497718E26A}" srcOrd="0" destOrd="0" presId="urn:microsoft.com/office/officeart/2009/3/layout/HorizontalOrganizationChart"/>
    <dgm:cxn modelId="{B8AE1A39-2A83-6D49-BF71-F74EF92957B2}" type="presParOf" srcId="{E0C9430F-4C8E-7E47-A8AB-CC5373C01947}" destId="{752999AD-3692-F740-960B-C593E3B43B3F}" srcOrd="1" destOrd="0" presId="urn:microsoft.com/office/officeart/2009/3/layout/HorizontalOrganizationChart"/>
    <dgm:cxn modelId="{FFFD23D9-F1BC-FB46-853A-F80F595CF59F}" type="presParOf" srcId="{752999AD-3692-F740-960B-C593E3B43B3F}" destId="{32E7DB4B-64CF-D244-9AC1-5EF8D408BED2}" srcOrd="0" destOrd="0" presId="urn:microsoft.com/office/officeart/2009/3/layout/HorizontalOrganizationChart"/>
    <dgm:cxn modelId="{7D966E8A-AE03-8D4F-8495-B4EFB32AB490}" type="presParOf" srcId="{32E7DB4B-64CF-D244-9AC1-5EF8D408BED2}" destId="{48D91ECB-1632-F449-A8D7-04BB3431FD23}" srcOrd="0" destOrd="0" presId="urn:microsoft.com/office/officeart/2009/3/layout/HorizontalOrganizationChart"/>
    <dgm:cxn modelId="{BB94D7F0-9C45-F44B-83C6-3BF15CEC0469}" type="presParOf" srcId="{32E7DB4B-64CF-D244-9AC1-5EF8D408BED2}" destId="{62090254-4E53-814C-B4E2-CD7D10D2FFB4}" srcOrd="1" destOrd="0" presId="urn:microsoft.com/office/officeart/2009/3/layout/HorizontalOrganizationChart"/>
    <dgm:cxn modelId="{E0DEAB5E-D4CA-DB4B-9C42-EE358C7F229D}" type="presParOf" srcId="{752999AD-3692-F740-960B-C593E3B43B3F}" destId="{5FD09A21-FA81-BE46-AC85-CCD262E76B61}" srcOrd="1" destOrd="0" presId="urn:microsoft.com/office/officeart/2009/3/layout/HorizontalOrganizationChart"/>
    <dgm:cxn modelId="{10A39836-09DD-B540-B65B-695B16868E70}" type="presParOf" srcId="{752999AD-3692-F740-960B-C593E3B43B3F}" destId="{EE74D29F-2334-254A-AA8A-8E18E12434D3}" srcOrd="2" destOrd="0" presId="urn:microsoft.com/office/officeart/2009/3/layout/HorizontalOrganizationChart"/>
    <dgm:cxn modelId="{8451D870-C39E-2F40-B9D0-862A05EC22B8}" type="presParOf" srcId="{E0C9430F-4C8E-7E47-A8AB-CC5373C01947}" destId="{BD192C2B-827A-4349-B406-EFBBFDEDBFA8}" srcOrd="2" destOrd="0" presId="urn:microsoft.com/office/officeart/2009/3/layout/HorizontalOrganizationChart"/>
    <dgm:cxn modelId="{9B990421-9A65-224B-BEFD-6EC78DC264E4}" type="presParOf" srcId="{E0C9430F-4C8E-7E47-A8AB-CC5373C01947}" destId="{88468D9B-7447-F847-9D78-EF83BF00492D}" srcOrd="3" destOrd="0" presId="urn:microsoft.com/office/officeart/2009/3/layout/HorizontalOrganizationChart"/>
    <dgm:cxn modelId="{0AFD3085-AF7D-5847-96BD-FAEE3D5ACE20}" type="presParOf" srcId="{88468D9B-7447-F847-9D78-EF83BF00492D}" destId="{1C9FD2A0-600E-5941-A2F6-86DAB84B19F1}" srcOrd="0" destOrd="0" presId="urn:microsoft.com/office/officeart/2009/3/layout/HorizontalOrganizationChart"/>
    <dgm:cxn modelId="{038F3155-E52F-B647-8B42-F676346C8BE4}" type="presParOf" srcId="{1C9FD2A0-600E-5941-A2F6-86DAB84B19F1}" destId="{4DF0A72C-FD77-8F45-9176-8C25166772F9}" srcOrd="0" destOrd="0" presId="urn:microsoft.com/office/officeart/2009/3/layout/HorizontalOrganizationChart"/>
    <dgm:cxn modelId="{BBA2E090-031E-9F48-9510-CBBC6FBC1553}" type="presParOf" srcId="{1C9FD2A0-600E-5941-A2F6-86DAB84B19F1}" destId="{DE0AEB15-1425-C542-9984-7655CA80A812}" srcOrd="1" destOrd="0" presId="urn:microsoft.com/office/officeart/2009/3/layout/HorizontalOrganizationChart"/>
    <dgm:cxn modelId="{A6481D17-F255-4946-A84D-D7A270940E8A}" type="presParOf" srcId="{88468D9B-7447-F847-9D78-EF83BF00492D}" destId="{F7BCA90F-75DF-6048-9C7A-50C04B86B8D6}" srcOrd="1" destOrd="0" presId="urn:microsoft.com/office/officeart/2009/3/layout/HorizontalOrganizationChart"/>
    <dgm:cxn modelId="{AB9997FA-DAFA-1B47-9289-1935BCF99396}" type="presParOf" srcId="{88468D9B-7447-F847-9D78-EF83BF00492D}" destId="{28B9FC3D-7D5E-F846-8535-3B2193B502AA}" srcOrd="2" destOrd="0" presId="urn:microsoft.com/office/officeart/2009/3/layout/HorizontalOrganizationChart"/>
    <dgm:cxn modelId="{02E2D986-E5A0-014F-A7A1-6E266C371BA1}" type="presParOf" srcId="{9AD3C734-C827-4D41-ACA3-C430E9735493}" destId="{EBCD094D-D60D-8A41-A90D-97F88862992F}" srcOrd="2" destOrd="0" presId="urn:microsoft.com/office/officeart/2009/3/layout/HorizontalOrganizationChart"/>
    <dgm:cxn modelId="{12309C4A-5970-5D4D-ACE3-8558D67774F6}" type="presParOf" srcId="{7E1DF411-6DF5-BE42-9AF5-52561A09A73F}" destId="{83AF127C-712B-6847-BC70-074024566C6D}" srcOrd="2" destOrd="0" presId="urn:microsoft.com/office/officeart/2009/3/layout/HorizontalOrganizationChart"/>
    <dgm:cxn modelId="{00649FC5-D509-6D4D-9C26-EA8C6224B9D6}" type="presParOf" srcId="{2871E5A2-285B-194C-B256-163C7F4F6DEA}" destId="{ECD60AB2-790A-654F-9BE0-D4698A7DBD00}" srcOrd="2" destOrd="0" presId="urn:microsoft.com/office/officeart/2009/3/layout/HorizontalOrganizationChart"/>
    <dgm:cxn modelId="{CE5E24BC-654C-B64D-A90D-43790D846E99}" type="presParOf" srcId="{AE3A59BC-9DA9-8F42-9BDC-BD36EB1E4E01}" destId="{6ACCE396-8124-9D4C-A825-BB95375BAA8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92C2B-827A-4349-B406-EFBBFDEDBFA8}">
      <dsp:nvSpPr>
        <dsp:cNvPr id="0" name=""/>
        <dsp:cNvSpPr/>
      </dsp:nvSpPr>
      <dsp:spPr>
        <a:xfrm>
          <a:off x="8268148" y="3340553"/>
          <a:ext cx="448327" cy="481951"/>
        </a:xfrm>
        <a:custGeom>
          <a:avLst/>
          <a:gdLst/>
          <a:ahLst/>
          <a:cxnLst/>
          <a:rect l="0" t="0" r="0" b="0"/>
          <a:pathLst>
            <a:path>
              <a:moveTo>
                <a:pt x="0" y="0"/>
              </a:moveTo>
              <a:lnTo>
                <a:pt x="224163" y="0"/>
              </a:lnTo>
              <a:lnTo>
                <a:pt x="224163" y="481951"/>
              </a:lnTo>
              <a:lnTo>
                <a:pt x="448327" y="48195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8C9CE8-92CF-8044-9CB7-3C497718E26A}">
      <dsp:nvSpPr>
        <dsp:cNvPr id="0" name=""/>
        <dsp:cNvSpPr/>
      </dsp:nvSpPr>
      <dsp:spPr>
        <a:xfrm>
          <a:off x="8268148" y="2858601"/>
          <a:ext cx="448327" cy="481951"/>
        </a:xfrm>
        <a:custGeom>
          <a:avLst/>
          <a:gdLst/>
          <a:ahLst/>
          <a:cxnLst/>
          <a:rect l="0" t="0" r="0" b="0"/>
          <a:pathLst>
            <a:path>
              <a:moveTo>
                <a:pt x="0" y="481951"/>
              </a:moveTo>
              <a:lnTo>
                <a:pt x="224163" y="481951"/>
              </a:lnTo>
              <a:lnTo>
                <a:pt x="224163" y="0"/>
              </a:lnTo>
              <a:lnTo>
                <a:pt x="448327"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0E7255-C8C2-7740-B615-956068EA34E2}">
      <dsp:nvSpPr>
        <dsp:cNvPr id="0" name=""/>
        <dsp:cNvSpPr/>
      </dsp:nvSpPr>
      <dsp:spPr>
        <a:xfrm>
          <a:off x="5578184" y="2858601"/>
          <a:ext cx="448327" cy="481951"/>
        </a:xfrm>
        <a:custGeom>
          <a:avLst/>
          <a:gdLst/>
          <a:ahLst/>
          <a:cxnLst/>
          <a:rect l="0" t="0" r="0" b="0"/>
          <a:pathLst>
            <a:path>
              <a:moveTo>
                <a:pt x="0" y="0"/>
              </a:moveTo>
              <a:lnTo>
                <a:pt x="224163" y="0"/>
              </a:lnTo>
              <a:lnTo>
                <a:pt x="224163" y="481951"/>
              </a:lnTo>
              <a:lnTo>
                <a:pt x="448327" y="48195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ACBE66-C13B-1149-9CBF-62F5F6B7ADEA}">
      <dsp:nvSpPr>
        <dsp:cNvPr id="0" name=""/>
        <dsp:cNvSpPr/>
      </dsp:nvSpPr>
      <dsp:spPr>
        <a:xfrm>
          <a:off x="5578184" y="2376649"/>
          <a:ext cx="448327" cy="481951"/>
        </a:xfrm>
        <a:custGeom>
          <a:avLst/>
          <a:gdLst/>
          <a:ahLst/>
          <a:cxnLst/>
          <a:rect l="0" t="0" r="0" b="0"/>
          <a:pathLst>
            <a:path>
              <a:moveTo>
                <a:pt x="0" y="481951"/>
              </a:moveTo>
              <a:lnTo>
                <a:pt x="224163" y="481951"/>
              </a:lnTo>
              <a:lnTo>
                <a:pt x="224163" y="0"/>
              </a:lnTo>
              <a:lnTo>
                <a:pt x="448327"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EF64FD-32B1-0746-9D7F-A97D16EE7DCA}">
      <dsp:nvSpPr>
        <dsp:cNvPr id="0" name=""/>
        <dsp:cNvSpPr/>
      </dsp:nvSpPr>
      <dsp:spPr>
        <a:xfrm>
          <a:off x="3571068" y="2135673"/>
          <a:ext cx="448327" cy="722927"/>
        </a:xfrm>
        <a:custGeom>
          <a:avLst/>
          <a:gdLst/>
          <a:ahLst/>
          <a:cxnLst/>
          <a:rect l="0" t="0" r="0" b="0"/>
          <a:pathLst>
            <a:path>
              <a:moveTo>
                <a:pt x="0" y="0"/>
              </a:moveTo>
              <a:lnTo>
                <a:pt x="224163" y="0"/>
              </a:lnTo>
              <a:lnTo>
                <a:pt x="224163" y="722927"/>
              </a:lnTo>
              <a:lnTo>
                <a:pt x="448327" y="722927"/>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5ED5BB-E22D-034C-A778-50D908CFB75D}">
      <dsp:nvSpPr>
        <dsp:cNvPr id="0" name=""/>
        <dsp:cNvSpPr/>
      </dsp:nvSpPr>
      <dsp:spPr>
        <a:xfrm>
          <a:off x="5578184" y="1367025"/>
          <a:ext cx="437814" cy="91440"/>
        </a:xfrm>
        <a:custGeom>
          <a:avLst/>
          <a:gdLst/>
          <a:ahLst/>
          <a:cxnLst/>
          <a:rect l="0" t="0" r="0" b="0"/>
          <a:pathLst>
            <a:path>
              <a:moveTo>
                <a:pt x="0" y="45720"/>
              </a:moveTo>
              <a:lnTo>
                <a:pt x="437814"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2A28E1-E57C-DA4E-81A9-9E0D594EC00A}">
      <dsp:nvSpPr>
        <dsp:cNvPr id="0" name=""/>
        <dsp:cNvSpPr/>
      </dsp:nvSpPr>
      <dsp:spPr>
        <a:xfrm>
          <a:off x="3571068" y="1412745"/>
          <a:ext cx="448327" cy="722927"/>
        </a:xfrm>
        <a:custGeom>
          <a:avLst/>
          <a:gdLst/>
          <a:ahLst/>
          <a:cxnLst/>
          <a:rect l="0" t="0" r="0" b="0"/>
          <a:pathLst>
            <a:path>
              <a:moveTo>
                <a:pt x="0" y="722927"/>
              </a:moveTo>
              <a:lnTo>
                <a:pt x="224163" y="722927"/>
              </a:lnTo>
              <a:lnTo>
                <a:pt x="224163" y="0"/>
              </a:lnTo>
              <a:lnTo>
                <a:pt x="448327"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735AC8-7009-F749-838A-DCE2F1AAADF4}">
      <dsp:nvSpPr>
        <dsp:cNvPr id="0" name=""/>
        <dsp:cNvSpPr/>
      </dsp:nvSpPr>
      <dsp:spPr>
        <a:xfrm>
          <a:off x="1563951" y="1653721"/>
          <a:ext cx="448327" cy="481951"/>
        </a:xfrm>
        <a:custGeom>
          <a:avLst/>
          <a:gdLst/>
          <a:ahLst/>
          <a:cxnLst/>
          <a:rect l="0" t="0" r="0" b="0"/>
          <a:pathLst>
            <a:path>
              <a:moveTo>
                <a:pt x="0" y="0"/>
              </a:moveTo>
              <a:lnTo>
                <a:pt x="224163" y="0"/>
              </a:lnTo>
              <a:lnTo>
                <a:pt x="224163" y="481951"/>
              </a:lnTo>
              <a:lnTo>
                <a:pt x="448327" y="48195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BBC9AC-EB2E-2946-BF0F-5350E6C9597B}">
      <dsp:nvSpPr>
        <dsp:cNvPr id="0" name=""/>
        <dsp:cNvSpPr/>
      </dsp:nvSpPr>
      <dsp:spPr>
        <a:xfrm>
          <a:off x="1563951" y="1171769"/>
          <a:ext cx="448327" cy="481951"/>
        </a:xfrm>
        <a:custGeom>
          <a:avLst/>
          <a:gdLst/>
          <a:ahLst/>
          <a:cxnLst/>
          <a:rect l="0" t="0" r="0" b="0"/>
          <a:pathLst>
            <a:path>
              <a:moveTo>
                <a:pt x="0" y="481951"/>
              </a:moveTo>
              <a:lnTo>
                <a:pt x="224163" y="481951"/>
              </a:lnTo>
              <a:lnTo>
                <a:pt x="224163" y="0"/>
              </a:lnTo>
              <a:lnTo>
                <a:pt x="448327" y="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03043C-36BA-7A4D-8B07-3E62E89BD96C}">
      <dsp:nvSpPr>
        <dsp:cNvPr id="0" name=""/>
        <dsp:cNvSpPr/>
      </dsp:nvSpPr>
      <dsp:spPr>
        <a:xfrm>
          <a:off x="5162" y="1157475"/>
          <a:ext cx="1558789" cy="99249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集群存储</a:t>
          </a:r>
          <a:endParaRPr lang="en-US" altLang="zh-CN" sz="1500" kern="1200" dirty="0">
            <a:latin typeface="Gill Sans MT" panose="020B0502020104020203" pitchFamily="34" charset="0"/>
          </a:endParaRPr>
        </a:p>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连接方式</a:t>
          </a:r>
        </a:p>
      </dsp:txBody>
      <dsp:txXfrm>
        <a:off x="5162" y="1157475"/>
        <a:ext cx="1558789" cy="992491"/>
      </dsp:txXfrm>
    </dsp:sp>
    <dsp:sp modelId="{9DC653C8-ED53-5E4A-97F3-43B9A6340F4D}">
      <dsp:nvSpPr>
        <dsp:cNvPr id="0" name=""/>
        <dsp:cNvSpPr/>
      </dsp:nvSpPr>
      <dsp:spPr>
        <a:xfrm>
          <a:off x="2012279" y="829920"/>
          <a:ext cx="1558789" cy="68369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封闭系统存储</a:t>
          </a:r>
        </a:p>
      </dsp:txBody>
      <dsp:txXfrm>
        <a:off x="2012279" y="829920"/>
        <a:ext cx="1558789" cy="683699"/>
      </dsp:txXfrm>
    </dsp:sp>
    <dsp:sp modelId="{E5BAFA81-0769-4948-B614-ABA1D379740D}">
      <dsp:nvSpPr>
        <dsp:cNvPr id="0" name=""/>
        <dsp:cNvSpPr/>
      </dsp:nvSpPr>
      <dsp:spPr>
        <a:xfrm>
          <a:off x="2012279" y="1793824"/>
          <a:ext cx="1558789" cy="68369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开发系统存储</a:t>
          </a:r>
        </a:p>
      </dsp:txBody>
      <dsp:txXfrm>
        <a:off x="2012279" y="1793824"/>
        <a:ext cx="1558789" cy="683699"/>
      </dsp:txXfrm>
    </dsp:sp>
    <dsp:sp modelId="{0736866D-2475-CB41-B59F-DE4190677FE1}">
      <dsp:nvSpPr>
        <dsp:cNvPr id="0" name=""/>
        <dsp:cNvSpPr/>
      </dsp:nvSpPr>
      <dsp:spPr>
        <a:xfrm>
          <a:off x="4019395" y="1070896"/>
          <a:ext cx="1558789" cy="68369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内置存储</a:t>
          </a:r>
        </a:p>
      </dsp:txBody>
      <dsp:txXfrm>
        <a:off x="4019395" y="1070896"/>
        <a:ext cx="1558789" cy="683699"/>
      </dsp:txXfrm>
    </dsp:sp>
    <dsp:sp modelId="{A32FC2B3-EFB9-A949-B034-E0DA8E11EC6D}">
      <dsp:nvSpPr>
        <dsp:cNvPr id="0" name=""/>
        <dsp:cNvSpPr/>
      </dsp:nvSpPr>
      <dsp:spPr>
        <a:xfrm>
          <a:off x="6015998" y="1070896"/>
          <a:ext cx="2241636" cy="68369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Gill Sans MT" panose="020B0502020104020203" pitchFamily="34" charset="0"/>
            </a:rPr>
            <a:t>Direct-Attached</a:t>
          </a:r>
          <a:r>
            <a:rPr lang="zh-CN" altLang="en-US" sz="1500" kern="1200" dirty="0">
              <a:latin typeface="Gill Sans MT" panose="020B0502020104020203" pitchFamily="34" charset="0"/>
            </a:rPr>
            <a:t> </a:t>
          </a:r>
          <a:r>
            <a:rPr lang="en-US" altLang="zh-CN" sz="1500" kern="1200" dirty="0">
              <a:latin typeface="Gill Sans MT" panose="020B0502020104020203" pitchFamily="34" charset="0"/>
            </a:rPr>
            <a:t>Storage</a:t>
          </a:r>
        </a:p>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直连式存储（</a:t>
          </a:r>
          <a:r>
            <a:rPr lang="en-US" altLang="zh-CN" sz="1500" kern="1200" dirty="0">
              <a:latin typeface="Gill Sans MT" panose="020B0502020104020203" pitchFamily="34" charset="0"/>
            </a:rPr>
            <a:t>DAS</a:t>
          </a:r>
          <a:r>
            <a:rPr lang="zh-CN" altLang="en-US" sz="1500" kern="1200" dirty="0">
              <a:latin typeface="Gill Sans MT" panose="020B0502020104020203" pitchFamily="34" charset="0"/>
            </a:rPr>
            <a:t>）</a:t>
          </a:r>
        </a:p>
      </dsp:txBody>
      <dsp:txXfrm>
        <a:off x="6015998" y="1070896"/>
        <a:ext cx="2241636" cy="683699"/>
      </dsp:txXfrm>
    </dsp:sp>
    <dsp:sp modelId="{37521E08-17BE-124F-ABD4-3CDD54930017}">
      <dsp:nvSpPr>
        <dsp:cNvPr id="0" name=""/>
        <dsp:cNvSpPr/>
      </dsp:nvSpPr>
      <dsp:spPr>
        <a:xfrm>
          <a:off x="4019395" y="2516751"/>
          <a:ext cx="1558789" cy="68369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外挂存储</a:t>
          </a:r>
        </a:p>
      </dsp:txBody>
      <dsp:txXfrm>
        <a:off x="4019395" y="2516751"/>
        <a:ext cx="1558789" cy="683699"/>
      </dsp:txXfrm>
    </dsp:sp>
    <dsp:sp modelId="{B8A11F66-F1D7-2C46-B237-B36C11E24AF7}">
      <dsp:nvSpPr>
        <dsp:cNvPr id="0" name=""/>
        <dsp:cNvSpPr/>
      </dsp:nvSpPr>
      <dsp:spPr>
        <a:xfrm>
          <a:off x="6026512" y="2034799"/>
          <a:ext cx="2241636" cy="68369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Gill Sans MT" panose="020B0502020104020203" pitchFamily="34" charset="0"/>
            </a:rPr>
            <a:t>Direct-Attached</a:t>
          </a:r>
          <a:r>
            <a:rPr lang="zh-CN" altLang="en-US" sz="1500" kern="1200" dirty="0">
              <a:latin typeface="Gill Sans MT" panose="020B0502020104020203" pitchFamily="34" charset="0"/>
            </a:rPr>
            <a:t> </a:t>
          </a:r>
          <a:r>
            <a:rPr lang="en-US" altLang="zh-CN" sz="1500" kern="1200" dirty="0">
              <a:latin typeface="Gill Sans MT" panose="020B0502020104020203" pitchFamily="34" charset="0"/>
            </a:rPr>
            <a:t>Storage</a:t>
          </a:r>
        </a:p>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直连式存储（</a:t>
          </a:r>
          <a:r>
            <a:rPr lang="en-US" altLang="zh-CN" sz="1500" kern="1200" dirty="0">
              <a:latin typeface="Gill Sans MT" panose="020B0502020104020203" pitchFamily="34" charset="0"/>
            </a:rPr>
            <a:t>DAS</a:t>
          </a:r>
          <a:r>
            <a:rPr lang="zh-CN" altLang="en-US" sz="1500" kern="1200" dirty="0">
              <a:latin typeface="Gill Sans MT" panose="020B0502020104020203" pitchFamily="34" charset="0"/>
            </a:rPr>
            <a:t>）</a:t>
          </a:r>
        </a:p>
      </dsp:txBody>
      <dsp:txXfrm>
        <a:off x="6026512" y="2034799"/>
        <a:ext cx="2241636" cy="683699"/>
      </dsp:txXfrm>
    </dsp:sp>
    <dsp:sp modelId="{7393B401-DBBB-6C48-87DC-95791D9B16CE}">
      <dsp:nvSpPr>
        <dsp:cNvPr id="0" name=""/>
        <dsp:cNvSpPr/>
      </dsp:nvSpPr>
      <dsp:spPr>
        <a:xfrm>
          <a:off x="6026512" y="2998703"/>
          <a:ext cx="2241636" cy="68369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Gill Sans MT" panose="020B0502020104020203" pitchFamily="34" charset="0"/>
            </a:rPr>
            <a:t>Fabric-Attached</a:t>
          </a:r>
          <a:r>
            <a:rPr lang="zh-CN" altLang="en-US" sz="1500" kern="1200" dirty="0">
              <a:latin typeface="Gill Sans MT" panose="020B0502020104020203" pitchFamily="34" charset="0"/>
            </a:rPr>
            <a:t> </a:t>
          </a:r>
          <a:r>
            <a:rPr lang="en-US" altLang="zh-CN" sz="1500" kern="1200" dirty="0">
              <a:latin typeface="Gill Sans MT" panose="020B0502020104020203" pitchFamily="34" charset="0"/>
            </a:rPr>
            <a:t>Storage</a:t>
          </a:r>
        </a:p>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网络存储（</a:t>
          </a:r>
          <a:r>
            <a:rPr lang="en-US" altLang="zh-CN" sz="1500" kern="1200" dirty="0">
              <a:latin typeface="Gill Sans MT" panose="020B0502020104020203" pitchFamily="34" charset="0"/>
            </a:rPr>
            <a:t>FAS</a:t>
          </a:r>
          <a:r>
            <a:rPr lang="zh-CN" altLang="en-US" sz="1500" kern="1200" dirty="0">
              <a:latin typeface="Gill Sans MT" panose="020B0502020104020203" pitchFamily="34" charset="0"/>
            </a:rPr>
            <a:t>）</a:t>
          </a:r>
        </a:p>
      </dsp:txBody>
      <dsp:txXfrm>
        <a:off x="6026512" y="2998703"/>
        <a:ext cx="2241636" cy="683699"/>
      </dsp:txXfrm>
    </dsp:sp>
    <dsp:sp modelId="{48D91ECB-1632-F449-A8D7-04BB3431FD23}">
      <dsp:nvSpPr>
        <dsp:cNvPr id="0" name=""/>
        <dsp:cNvSpPr/>
      </dsp:nvSpPr>
      <dsp:spPr>
        <a:xfrm>
          <a:off x="8716475" y="2516751"/>
          <a:ext cx="2241636" cy="68369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Gill Sans MT" panose="020B0502020104020203" pitchFamily="34" charset="0"/>
            </a:rPr>
            <a:t>Network-Attached</a:t>
          </a:r>
          <a:r>
            <a:rPr lang="zh-CN" altLang="en-US" sz="1500" kern="1200" dirty="0">
              <a:latin typeface="Gill Sans MT" panose="020B0502020104020203" pitchFamily="34" charset="0"/>
            </a:rPr>
            <a:t> </a:t>
          </a:r>
          <a:r>
            <a:rPr lang="en-US" altLang="zh-CN" sz="1500" kern="1200" dirty="0">
              <a:latin typeface="Gill Sans MT" panose="020B0502020104020203" pitchFamily="34" charset="0"/>
            </a:rPr>
            <a:t>Storage</a:t>
          </a:r>
          <a:r>
            <a:rPr lang="zh-CN" altLang="en-US" sz="1500" kern="1200" dirty="0">
              <a:latin typeface="Gill Sans MT" panose="020B0502020104020203" pitchFamily="34" charset="0"/>
            </a:rPr>
            <a:t>网络接入存储（</a:t>
          </a:r>
          <a:r>
            <a:rPr lang="en-US" altLang="zh-CN" sz="1500" kern="1200" dirty="0">
              <a:latin typeface="Gill Sans MT" panose="020B0502020104020203" pitchFamily="34" charset="0"/>
            </a:rPr>
            <a:t>NAS</a:t>
          </a:r>
          <a:r>
            <a:rPr lang="zh-CN" altLang="en-US" sz="1500" kern="1200" dirty="0">
              <a:latin typeface="Gill Sans MT" panose="020B0502020104020203" pitchFamily="34" charset="0"/>
            </a:rPr>
            <a:t>）</a:t>
          </a:r>
        </a:p>
      </dsp:txBody>
      <dsp:txXfrm>
        <a:off x="8716475" y="2516751"/>
        <a:ext cx="2241636" cy="683699"/>
      </dsp:txXfrm>
    </dsp:sp>
    <dsp:sp modelId="{4DF0A72C-FD77-8F45-9176-8C25166772F9}">
      <dsp:nvSpPr>
        <dsp:cNvPr id="0" name=""/>
        <dsp:cNvSpPr/>
      </dsp:nvSpPr>
      <dsp:spPr>
        <a:xfrm>
          <a:off x="8716475" y="3480655"/>
          <a:ext cx="2241636" cy="68369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latin typeface="Gill Sans MT" panose="020B0502020104020203" pitchFamily="34" charset="0"/>
            </a:rPr>
            <a:t>Storage</a:t>
          </a:r>
          <a:r>
            <a:rPr lang="zh-CN" altLang="en-US" sz="1500" kern="1200" dirty="0">
              <a:latin typeface="Gill Sans MT" panose="020B0502020104020203" pitchFamily="34" charset="0"/>
            </a:rPr>
            <a:t> </a:t>
          </a:r>
          <a:r>
            <a:rPr lang="en-US" altLang="zh-CN" sz="1500" kern="1200" dirty="0">
              <a:latin typeface="Gill Sans MT" panose="020B0502020104020203" pitchFamily="34" charset="0"/>
            </a:rPr>
            <a:t>Area</a:t>
          </a:r>
          <a:r>
            <a:rPr lang="zh-CN" altLang="en-US" sz="1500" kern="1200" dirty="0">
              <a:latin typeface="Gill Sans MT" panose="020B0502020104020203" pitchFamily="34" charset="0"/>
            </a:rPr>
            <a:t> </a:t>
          </a:r>
          <a:r>
            <a:rPr lang="en-US" altLang="zh-CN" sz="1500" kern="1200" dirty="0">
              <a:latin typeface="Gill Sans MT" panose="020B0502020104020203" pitchFamily="34" charset="0"/>
            </a:rPr>
            <a:t>Network</a:t>
          </a:r>
        </a:p>
        <a:p>
          <a:pPr marL="0" lvl="0" indent="0" algn="ctr" defTabSz="666750">
            <a:lnSpc>
              <a:spcPct val="90000"/>
            </a:lnSpc>
            <a:spcBef>
              <a:spcPct val="0"/>
            </a:spcBef>
            <a:spcAft>
              <a:spcPct val="35000"/>
            </a:spcAft>
            <a:buNone/>
          </a:pPr>
          <a:r>
            <a:rPr lang="zh-CN" altLang="en-US" sz="1500" kern="1200" dirty="0">
              <a:latin typeface="Gill Sans MT" panose="020B0502020104020203" pitchFamily="34" charset="0"/>
            </a:rPr>
            <a:t>存储区域网络（</a:t>
          </a:r>
          <a:r>
            <a:rPr lang="en-US" altLang="zh-CN" sz="1500" kern="1200" dirty="0">
              <a:latin typeface="Gill Sans MT" panose="020B0502020104020203" pitchFamily="34" charset="0"/>
            </a:rPr>
            <a:t>SAN</a:t>
          </a:r>
          <a:r>
            <a:rPr lang="zh-CN" altLang="en-US" sz="1500" kern="1200" dirty="0">
              <a:latin typeface="Gill Sans MT" panose="020B0502020104020203" pitchFamily="34" charset="0"/>
            </a:rPr>
            <a:t>）</a:t>
          </a:r>
        </a:p>
      </dsp:txBody>
      <dsp:txXfrm>
        <a:off x="8716475" y="3480655"/>
        <a:ext cx="2241636" cy="68369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11/24/23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2114303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10432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202643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2918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1974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467180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s://github.com/chenzomi12/DeepLearningSyste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henzomi12.github.io/"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hyperlink" Target="https://chenzomi12.github.io/" TargetMode="Externa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hyperlink" Target="https://chenzomi12.github.io/" TargetMode="Externa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9.png"/><Relationship Id="rId5" Type="http://schemas.openxmlformats.org/officeDocument/2006/relationships/slideLayout" Target="../slideLayouts/slideLayout21.xml"/><Relationship Id="rId10"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hyperlink" Target="https://chenzomi12.github.io/" TargetMode="Externa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4.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4"/>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5"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81" r:id="rId9"/>
    <p:sldLayoutId id="2147483983" r:id="rId10"/>
    <p:sldLayoutId id="2147483984" r:id="rId11"/>
    <p:sldLayoutId id="2147483985"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2023/11/24</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6"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7">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 id="2147483986"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hyperlink" Target="https://www.sohu.com/a/476456430_121149658" TargetMode="External"/><Relationship Id="rId13" Type="http://schemas.openxmlformats.org/officeDocument/2006/relationships/hyperlink" Target="https://www.redhat.com/zh/topics/data-storage/network-attached-storage" TargetMode="External"/><Relationship Id="rId3" Type="http://schemas.openxmlformats.org/officeDocument/2006/relationships/hyperlink" Target="https://nn.wikipedia.org/wiki/Random_Access_Memory" TargetMode="External"/><Relationship Id="rId7" Type="http://schemas.openxmlformats.org/officeDocument/2006/relationships/hyperlink" Target="https://www.wpgdadatong.com/blog/detail/43099" TargetMode="External"/><Relationship Id="rId12" Type="http://schemas.openxmlformats.org/officeDocument/2006/relationships/hyperlink" Target="https://lvxixiao.gitbook.io/blog/os/store/hardware" TargetMode="External"/><Relationship Id="rId2" Type="http://schemas.openxmlformats.org/officeDocument/2006/relationships/hyperlink" Target="https://www.linkedin.com/pulse/dram-scaling-challenges-grow-aken-cheung" TargetMode="External"/><Relationship Id="rId16" Type="http://schemas.openxmlformats.org/officeDocument/2006/relationships/hyperlink" Target="https://blog.csdn.net/fgf00/article/details/52592651" TargetMode="External"/><Relationship Id="rId1" Type="http://schemas.openxmlformats.org/officeDocument/2006/relationships/slideLayout" Target="../slideLayouts/slideLayout14.xml"/><Relationship Id="rId6" Type="http://schemas.openxmlformats.org/officeDocument/2006/relationships/hyperlink" Target="https://www.cnblogs.com/FireLife-Cheng/p/17183491.html" TargetMode="External"/><Relationship Id="rId11" Type="http://schemas.openxmlformats.org/officeDocument/2006/relationships/hyperlink" Target="https://36kr.com/p/1933583910734464" TargetMode="External"/><Relationship Id="rId5" Type="http://schemas.openxmlformats.org/officeDocument/2006/relationships/hyperlink" Target="https://www.agrade.com.cn/IndustryNews/683.html" TargetMode="External"/><Relationship Id="rId15" Type="http://schemas.openxmlformats.org/officeDocument/2006/relationships/hyperlink" Target="https://help.aliyun.com/zh/ecs/user-guide/nvme-protocol" TargetMode="External"/><Relationship Id="rId10" Type="http://schemas.openxmlformats.org/officeDocument/2006/relationships/hyperlink" Target="https://blog.router-switch.com/2021/03/storage-architecture-nas-vs-san-vs-das/" TargetMode="External"/><Relationship Id="rId4" Type="http://schemas.openxmlformats.org/officeDocument/2006/relationships/hyperlink" Target="https://www.youtube.com/watch?v=OwtV0NrTLHA" TargetMode="External"/><Relationship Id="rId9" Type="http://schemas.openxmlformats.org/officeDocument/2006/relationships/hyperlink" Target="https://www.programmersought.com/article/66421832717/" TargetMode="External"/><Relationship Id="rId14" Type="http://schemas.openxmlformats.org/officeDocument/2006/relationships/hyperlink" Target="https://community.fs.com/cn/case-study/the-common-types-of-storage.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1B0F90-5BB2-B14C-B80E-03C5582E7D09}"/>
              </a:ext>
            </a:extLst>
          </p:cNvPr>
          <p:cNvPicPr>
            <a:picLocks noChangeAspect="1"/>
          </p:cNvPicPr>
          <p:nvPr/>
        </p:nvPicPr>
        <p:blipFill>
          <a:blip r:embed="rId3"/>
          <a:stretch>
            <a:fillRect/>
          </a:stretch>
        </p:blipFill>
        <p:spPr>
          <a:xfrm>
            <a:off x="-1" y="-98972"/>
            <a:ext cx="12174701" cy="6956972"/>
          </a:xfrm>
          <a:prstGeom prst="rect">
            <a:avLst/>
          </a:prstGeom>
        </p:spPr>
      </p:pic>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62674" y="5663441"/>
            <a:ext cx="2024146" cy="643926"/>
          </a:xfrm>
          <a:prstGeom prst="rect">
            <a:avLst/>
          </a:prstGeom>
          <a:noFill/>
        </p:spPr>
        <p:txBody>
          <a:bodyPr anchor="ctr"/>
          <a:lstStyle/>
          <a:p>
            <a:r>
              <a:rPr lang="en-US" altLang="zh-CN" sz="4800" dirty="0">
                <a:solidFill>
                  <a:schemeClr val="tx2"/>
                </a:solidFill>
                <a:latin typeface="ACGN-MiaoGB-Flash" panose="02020300000000000000" pitchFamily="18" charset="-122"/>
                <a:ea typeface="ACGN-MiaoGB-Flash" panose="02020300000000000000" pitchFamily="18" charset="-122"/>
              </a:rPr>
              <a:t>ZOMI</a:t>
            </a:r>
            <a:endParaRPr lang="zh-CN" altLang="en-US" sz="4800" dirty="0">
              <a:solidFill>
                <a:schemeClr val="tx2"/>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566344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692696"/>
            <a:ext cx="640995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6600" kern="0" dirty="0">
                <a:solidFill>
                  <a:schemeClr val="tx2"/>
                </a:solidFill>
                <a:latin typeface="Gill Sans MT" panose="020B0502020104020203" pitchFamily="34" charset="0"/>
                <a:ea typeface="+mj-ea"/>
              </a:rPr>
              <a:t>大模型</a:t>
            </a:r>
            <a:r>
              <a:rPr lang="en-US" altLang="zh-CN" sz="4000" kern="0" dirty="0">
                <a:solidFill>
                  <a:schemeClr val="tx2"/>
                </a:solidFill>
                <a:latin typeface="Gill Sans MT" panose="020B0502020104020203" pitchFamily="34" charset="0"/>
                <a:ea typeface="+mj-ea"/>
              </a:rPr>
              <a:t>-AI</a:t>
            </a:r>
            <a:r>
              <a:rPr lang="zh-CN" altLang="en-US" sz="4000" kern="0" dirty="0">
                <a:solidFill>
                  <a:schemeClr val="tx2"/>
                </a:solidFill>
                <a:latin typeface="Gill Sans MT" panose="020B0502020104020203" pitchFamily="34" charset="0"/>
                <a:ea typeface="+mj-ea"/>
              </a:rPr>
              <a:t>集群 </a:t>
            </a:r>
            <a:r>
              <a:rPr lang="en-US" altLang="zh-CN" sz="4000" kern="0" dirty="0">
                <a:solidFill>
                  <a:schemeClr val="tx2"/>
                </a:solidFill>
                <a:latin typeface="Gill Sans MT" panose="020B0502020104020203" pitchFamily="34" charset="0"/>
                <a:ea typeface="+mj-ea"/>
              </a:rPr>
              <a:t>(</a:t>
            </a:r>
            <a:r>
              <a:rPr lang="zh-CN" altLang="en-US" sz="4000" kern="0" dirty="0">
                <a:solidFill>
                  <a:schemeClr val="tx2"/>
                </a:solidFill>
                <a:latin typeface="Gill Sans MT" panose="020B0502020104020203" pitchFamily="34" charset="0"/>
                <a:ea typeface="+mj-ea"/>
              </a:rPr>
              <a:t>存</a:t>
            </a:r>
            <a:r>
              <a:rPr lang="en-US" altLang="zh-CN" sz="4000" kern="0" dirty="0">
                <a:solidFill>
                  <a:schemeClr val="tx2"/>
                </a:solidFill>
                <a:latin typeface="Gill Sans MT" panose="020B0502020104020203" pitchFamily="34" charset="0"/>
                <a:ea typeface="+mj-ea"/>
              </a:rPr>
              <a:t>)</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8" y="1962001"/>
            <a:ext cx="7103634" cy="3440316"/>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tx2"/>
                </a:solidFill>
                <a:latin typeface="Gill Sans MT" panose="020B0502020104020203" pitchFamily="34" charset="0"/>
              </a:rPr>
              <a:t>   数据存储</a:t>
            </a:r>
            <a:endParaRPr lang="en-US" altLang="zh-CN" sz="9600" dirty="0">
              <a:solidFill>
                <a:schemeClr val="tx2"/>
              </a:solidFill>
              <a:latin typeface="Gill Sans MT" panose="020B0502020104020203" pitchFamily="34" charset="0"/>
            </a:endParaRPr>
          </a:p>
          <a:p>
            <a:r>
              <a:rPr lang="zh-CN" altLang="en-US" sz="9600" dirty="0">
                <a:solidFill>
                  <a:schemeClr val="tx2"/>
                </a:solidFill>
                <a:latin typeface="Gill Sans MT" panose="020B0502020104020203" pitchFamily="34" charset="0"/>
              </a:rPr>
              <a:t>硬件 </a:t>
            </a:r>
            <a:r>
              <a:rPr lang="en-US" altLang="zh-CN" sz="9600" dirty="0">
                <a:solidFill>
                  <a:schemeClr val="tx2"/>
                </a:solidFill>
                <a:latin typeface="Gill Sans MT" panose="020B0502020104020203" pitchFamily="34" charset="0"/>
              </a:rPr>
              <a:t>&amp;</a:t>
            </a:r>
            <a:r>
              <a:rPr lang="zh-CN" altLang="en-US" sz="9600" dirty="0">
                <a:solidFill>
                  <a:schemeClr val="tx2"/>
                </a:solidFill>
                <a:latin typeface="Gill Sans MT" panose="020B0502020104020203" pitchFamily="34" charset="0"/>
              </a:rPr>
              <a:t> 连接</a:t>
            </a:r>
            <a:endParaRPr lang="zh-CN" altLang="en-US" sz="11500" kern="0" dirty="0">
              <a:solidFill>
                <a:schemeClr val="tx2"/>
              </a:solidFill>
              <a:latin typeface="Gill Sans MT" panose="020B0502020104020203" pitchFamily="34" charset="0"/>
              <a:ea typeface="+mj-ea"/>
            </a:endParaRPr>
          </a:p>
        </p:txBody>
      </p:sp>
    </p:spTree>
    <p:extLst>
      <p:ext uri="{BB962C8B-B14F-4D97-AF65-F5344CB8AC3E}">
        <p14:creationId xmlns:p14="http://schemas.microsoft.com/office/powerpoint/2010/main" val="182254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ED3CCFF-319A-C849-B698-B983BB7902B4}"/>
              </a:ext>
            </a:extLst>
          </p:cNvPr>
          <p:cNvSpPr>
            <a:spLocks noGrp="1"/>
          </p:cNvSpPr>
          <p:nvPr>
            <p:ph type="title"/>
          </p:nvPr>
        </p:nvSpPr>
        <p:spPr/>
        <p:txBody>
          <a:bodyPr/>
          <a:lstStyle/>
          <a:p>
            <a:r>
              <a:rPr lang="en-US" altLang="zh-CN" dirty="0"/>
              <a:t>NAS</a:t>
            </a:r>
            <a:r>
              <a:rPr lang="zh-CN" altLang="en-US" dirty="0"/>
              <a:t> </a:t>
            </a:r>
            <a:r>
              <a:rPr lang="en-US" altLang="zh-CN" dirty="0"/>
              <a:t>Network Attached Storage</a:t>
            </a:r>
            <a:r>
              <a:rPr lang="zh-CN" altLang="en-US" dirty="0"/>
              <a:t>，网络接入存储</a:t>
            </a:r>
          </a:p>
        </p:txBody>
      </p:sp>
      <p:sp>
        <p:nvSpPr>
          <p:cNvPr id="5" name="内容占位符 4">
            <a:extLst>
              <a:ext uri="{FF2B5EF4-FFF2-40B4-BE49-F238E27FC236}">
                <a16:creationId xmlns:a16="http://schemas.microsoft.com/office/drawing/2014/main" id="{8BDF6CC0-8A54-D541-86F0-61624AE9945D}"/>
              </a:ext>
            </a:extLst>
          </p:cNvPr>
          <p:cNvSpPr>
            <a:spLocks noGrp="1"/>
          </p:cNvSpPr>
          <p:nvPr>
            <p:ph sz="half" idx="1"/>
          </p:nvPr>
        </p:nvSpPr>
        <p:spPr/>
        <p:txBody>
          <a:bodyPr/>
          <a:lstStyle/>
          <a:p>
            <a:r>
              <a:rPr lang="zh-CN" altLang="en-US" dirty="0"/>
              <a:t>存储系统直接接入网络，通过网络交换机，将服务器与存储连接在一起，用户通过 </a:t>
            </a:r>
            <a:r>
              <a:rPr lang="en-US" altLang="zh-CN" dirty="0"/>
              <a:t>TCP/IP</a:t>
            </a:r>
            <a:r>
              <a:rPr lang="zh-CN" altLang="en-US" dirty="0"/>
              <a:t> 协议访问数据，并通过标准文件共享协议（</a:t>
            </a:r>
            <a:r>
              <a:rPr lang="en-US" altLang="zh-CN" dirty="0"/>
              <a:t>CIFS</a:t>
            </a:r>
            <a:r>
              <a:rPr lang="zh-CN" altLang="en-US" dirty="0"/>
              <a:t>、</a:t>
            </a:r>
            <a:r>
              <a:rPr lang="en-US" altLang="zh-CN" dirty="0"/>
              <a:t>NFS</a:t>
            </a:r>
            <a:r>
              <a:rPr lang="zh-CN" altLang="en-US" dirty="0"/>
              <a:t>等）实现目录级共享。</a:t>
            </a:r>
            <a:endParaRPr lang="en-US" altLang="zh-CN" dirty="0"/>
          </a:p>
          <a:p>
            <a:r>
              <a:rPr lang="en-US" altLang="zh-CN" dirty="0"/>
              <a:t>NAS</a:t>
            </a:r>
            <a:r>
              <a:rPr lang="zh-CN" altLang="en-US" dirty="0"/>
              <a:t> 和 </a:t>
            </a:r>
            <a:r>
              <a:rPr lang="en-US" altLang="zh-CN" dirty="0"/>
              <a:t>SAN</a:t>
            </a:r>
            <a:r>
              <a:rPr lang="zh-CN" altLang="en-US" dirty="0"/>
              <a:t> 都构成一个存储网络，可以实现设备集中管理。</a:t>
            </a:r>
            <a:r>
              <a:rPr lang="en-US" altLang="zh-CN" dirty="0"/>
              <a:t>NAS</a:t>
            </a:r>
            <a:r>
              <a:rPr lang="zh-CN" altLang="en-US" dirty="0"/>
              <a:t> 访问需要经过文件系统格式转换，所以是文件级访问。</a:t>
            </a:r>
            <a:r>
              <a:rPr lang="en-US" altLang="zh-CN" dirty="0"/>
              <a:t>SAN</a:t>
            </a:r>
            <a:r>
              <a:rPr lang="zh-CN" altLang="en-US" dirty="0"/>
              <a:t> 提供是裸设备，适合块存储相关的应用（如数据库）。</a:t>
            </a:r>
          </a:p>
        </p:txBody>
      </p:sp>
      <p:pic>
        <p:nvPicPr>
          <p:cNvPr id="2" name="图片 1">
            <a:extLst>
              <a:ext uri="{FF2B5EF4-FFF2-40B4-BE49-F238E27FC236}">
                <a16:creationId xmlns:a16="http://schemas.microsoft.com/office/drawing/2014/main" id="{CFDDB7CF-B921-8740-98EC-EAB70DB87700}"/>
              </a:ext>
            </a:extLst>
          </p:cNvPr>
          <p:cNvPicPr>
            <a:picLocks noChangeAspect="1"/>
          </p:cNvPicPr>
          <p:nvPr/>
        </p:nvPicPr>
        <p:blipFill>
          <a:blip r:embed="rId2"/>
          <a:stretch>
            <a:fillRect/>
          </a:stretch>
        </p:blipFill>
        <p:spPr>
          <a:xfrm>
            <a:off x="2052728" y="3720663"/>
            <a:ext cx="8091305" cy="2359272"/>
          </a:xfrm>
          <a:prstGeom prst="rect">
            <a:avLst/>
          </a:prstGeom>
        </p:spPr>
      </p:pic>
    </p:spTree>
    <p:extLst>
      <p:ext uri="{BB962C8B-B14F-4D97-AF65-F5344CB8AC3E}">
        <p14:creationId xmlns:p14="http://schemas.microsoft.com/office/powerpoint/2010/main" val="3576944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C7C506C-52B1-CC4E-B155-EDE3F1BA1537}"/>
              </a:ext>
            </a:extLst>
          </p:cNvPr>
          <p:cNvSpPr>
            <a:spLocks noGrp="1"/>
          </p:cNvSpPr>
          <p:nvPr>
            <p:ph type="title"/>
          </p:nvPr>
        </p:nvSpPr>
        <p:spPr/>
        <p:txBody>
          <a:bodyPr/>
          <a:lstStyle/>
          <a:p>
            <a:r>
              <a:rPr lang="en-US" altLang="zh-CN" dirty="0"/>
              <a:t>NAS</a:t>
            </a:r>
            <a:r>
              <a:rPr lang="zh-CN" altLang="en-US" dirty="0"/>
              <a:t> 优缺点</a:t>
            </a:r>
          </a:p>
        </p:txBody>
      </p:sp>
      <p:sp>
        <p:nvSpPr>
          <p:cNvPr id="5" name="内容占位符 4">
            <a:extLst>
              <a:ext uri="{FF2B5EF4-FFF2-40B4-BE49-F238E27FC236}">
                <a16:creationId xmlns:a16="http://schemas.microsoft.com/office/drawing/2014/main" id="{5BCFAA39-91DB-F949-B7DB-7DA4C6EC80D2}"/>
              </a:ext>
            </a:extLst>
          </p:cNvPr>
          <p:cNvSpPr>
            <a:spLocks noGrp="1"/>
          </p:cNvSpPr>
          <p:nvPr>
            <p:ph sz="half" idx="1"/>
          </p:nvPr>
        </p:nvSpPr>
        <p:spPr/>
        <p:txBody>
          <a:bodyPr/>
          <a:lstStyle/>
          <a:p>
            <a:pPr>
              <a:lnSpc>
                <a:spcPct val="130000"/>
              </a:lnSpc>
            </a:pPr>
            <a:r>
              <a:rPr lang="en-US" altLang="zh-CN" b="1" dirty="0">
                <a:solidFill>
                  <a:srgbClr val="C00000"/>
                </a:solidFill>
              </a:rPr>
              <a:t>NAS</a:t>
            </a:r>
            <a:r>
              <a:rPr lang="zh-CN" altLang="en-US" b="1" dirty="0">
                <a:solidFill>
                  <a:srgbClr val="C00000"/>
                </a:solidFill>
              </a:rPr>
              <a:t> 优点</a:t>
            </a:r>
            <a:endParaRPr lang="en-US" altLang="zh-CN" b="1" dirty="0">
              <a:solidFill>
                <a:srgbClr val="C00000"/>
              </a:solidFill>
            </a:endParaRPr>
          </a:p>
          <a:p>
            <a:pPr marL="582006" lvl="1" indent="-342900">
              <a:lnSpc>
                <a:spcPct val="130000"/>
              </a:lnSpc>
              <a:buFont typeface="+mj-lt"/>
              <a:buAutoNum type="arabicPeriod"/>
            </a:pPr>
            <a:r>
              <a:rPr lang="zh-CN" altLang="en-US" sz="1600" b="1" dirty="0"/>
              <a:t>可访问：</a:t>
            </a:r>
            <a:r>
              <a:rPr lang="zh-CN" altLang="en-US" sz="1600" dirty="0"/>
              <a:t>所有联网设备都可以访问 </a:t>
            </a:r>
            <a:r>
              <a:rPr lang="en-US" altLang="zh-CN" sz="1600" dirty="0"/>
              <a:t>NAS</a:t>
            </a:r>
            <a:r>
              <a:rPr lang="zh-CN" altLang="en-US" sz="1600" dirty="0"/>
              <a:t>。</a:t>
            </a:r>
          </a:p>
          <a:p>
            <a:pPr marL="582006" lvl="1" indent="-342900">
              <a:lnSpc>
                <a:spcPct val="130000"/>
              </a:lnSpc>
              <a:buFont typeface="+mj-lt"/>
              <a:buAutoNum type="arabicPeriod"/>
            </a:pPr>
            <a:r>
              <a:rPr lang="zh-CN" altLang="en-US" sz="1600" b="1" dirty="0"/>
              <a:t>高性能：</a:t>
            </a:r>
            <a:r>
              <a:rPr lang="en-US" altLang="zh-CN" sz="1600" dirty="0"/>
              <a:t>NAS </a:t>
            </a:r>
            <a:r>
              <a:rPr lang="zh-CN" altLang="en-US" sz="1600" dirty="0"/>
              <a:t>专用于提供文件服务，其他联网设备无需再提供文件服务。</a:t>
            </a:r>
          </a:p>
          <a:p>
            <a:pPr marL="582006" lvl="1" indent="-342900">
              <a:lnSpc>
                <a:spcPct val="130000"/>
              </a:lnSpc>
              <a:buFont typeface="+mj-lt"/>
              <a:buAutoNum type="arabicPeriod"/>
            </a:pPr>
            <a:r>
              <a:rPr lang="zh-CN" altLang="en-US" sz="1600" b="1" dirty="0"/>
              <a:t>容错性：</a:t>
            </a:r>
            <a:r>
              <a:rPr lang="zh-CN" altLang="en-US" sz="1600" dirty="0"/>
              <a:t>可以对 </a:t>
            </a:r>
            <a:r>
              <a:rPr lang="en-US" altLang="zh-CN" sz="1600" dirty="0"/>
              <a:t>NAS </a:t>
            </a:r>
            <a:r>
              <a:rPr lang="zh-CN" altLang="en-US" sz="1600" dirty="0"/>
              <a:t>进行格式化，以支持复制磁盘、独立磁盘冗余阵列或纠删码，进而确保数据的完整性。</a:t>
            </a:r>
          </a:p>
          <a:p>
            <a:pPr marL="582006" lvl="1" indent="-342900">
              <a:lnSpc>
                <a:spcPct val="130000"/>
              </a:lnSpc>
              <a:buFont typeface="+mj-lt"/>
              <a:buAutoNum type="arabicPeriod"/>
            </a:pPr>
            <a:r>
              <a:rPr lang="zh-CN" altLang="en-US" sz="1600" b="1" dirty="0"/>
              <a:t>易于设置：</a:t>
            </a:r>
            <a:r>
              <a:rPr lang="en-US" altLang="zh-CN" sz="1600" dirty="0"/>
              <a:t>NAS </a:t>
            </a:r>
            <a:r>
              <a:rPr lang="zh-CN" altLang="en-US" sz="1600" dirty="0"/>
              <a:t>架构可通过简化脚本，或以简化 </a:t>
            </a:r>
            <a:r>
              <a:rPr lang="en-US" altLang="zh-CN" sz="1600" dirty="0"/>
              <a:t>OS</a:t>
            </a:r>
            <a:r>
              <a:rPr lang="zh-CN" altLang="en-US" sz="1600" dirty="0"/>
              <a:t> 预装设备形式交付，大幅缩短存储设置和系统管理的时间。</a:t>
            </a:r>
          </a:p>
          <a:p>
            <a:pPr marL="582006" lvl="1" indent="-342900">
              <a:lnSpc>
                <a:spcPct val="130000"/>
              </a:lnSpc>
              <a:buFont typeface="+mj-lt"/>
              <a:buAutoNum type="arabicPeriod"/>
            </a:pPr>
            <a:r>
              <a:rPr lang="zh-CN" altLang="en-US" sz="1600" b="1" dirty="0"/>
              <a:t>横向扩展功能</a:t>
            </a:r>
            <a:r>
              <a:rPr lang="zh-CN" altLang="en-US" sz="1600" dirty="0"/>
              <a:t>： </a:t>
            </a:r>
            <a:r>
              <a:rPr lang="en-US" altLang="zh-CN" sz="1600" dirty="0"/>
              <a:t>NAS </a:t>
            </a:r>
            <a:r>
              <a:rPr lang="zh-CN" altLang="en-US" sz="1600" dirty="0"/>
              <a:t>增加存储容量简单。不必升级或更换现有服务器，在不中断网络下启用新存储。</a:t>
            </a:r>
          </a:p>
          <a:p>
            <a:pPr>
              <a:lnSpc>
                <a:spcPct val="130000"/>
              </a:lnSpc>
            </a:pPr>
            <a:r>
              <a:rPr lang="en-US" altLang="zh-CN" b="1" dirty="0">
                <a:solidFill>
                  <a:srgbClr val="C00000"/>
                </a:solidFill>
              </a:rPr>
              <a:t>NAS</a:t>
            </a:r>
            <a:r>
              <a:rPr lang="zh-CN" altLang="en-US" b="1" dirty="0">
                <a:solidFill>
                  <a:srgbClr val="C00000"/>
                </a:solidFill>
              </a:rPr>
              <a:t> 缺点</a:t>
            </a:r>
            <a:endParaRPr lang="en-US" altLang="zh-CN" b="1" dirty="0">
              <a:solidFill>
                <a:srgbClr val="C00000"/>
              </a:solidFill>
            </a:endParaRPr>
          </a:p>
          <a:p>
            <a:pPr lvl="1">
              <a:lnSpc>
                <a:spcPct val="130000"/>
              </a:lnSpc>
            </a:pPr>
            <a:r>
              <a:rPr lang="zh-CN" altLang="en-US" sz="1600" dirty="0"/>
              <a:t>比如前期安装和设备成本比较高，可扩展性受到设备大小限制，存储性能有局限性</a:t>
            </a:r>
            <a:endParaRPr lang="en-US" altLang="zh-CN" sz="1600" dirty="0"/>
          </a:p>
          <a:p>
            <a:pPr lvl="1">
              <a:lnSpc>
                <a:spcPct val="130000"/>
              </a:lnSpc>
            </a:pPr>
            <a:r>
              <a:rPr lang="en-US" altLang="zh-CN" sz="1600" dirty="0"/>
              <a:t>NAS</a:t>
            </a:r>
            <a:r>
              <a:rPr lang="zh-CN" altLang="en-US" sz="1600" dirty="0"/>
              <a:t>受限企业网络带宽，可能出现当多台客户端访问 </a:t>
            </a:r>
            <a:r>
              <a:rPr lang="en-US" altLang="zh-CN" sz="1600" dirty="0"/>
              <a:t>NAS</a:t>
            </a:r>
            <a:r>
              <a:rPr lang="zh-CN" altLang="en-US" sz="1600" dirty="0"/>
              <a:t> 导致性能下降，最终不能满足用户需求等。</a:t>
            </a:r>
            <a:endParaRPr lang="zh-CN" altLang="en-US" dirty="0"/>
          </a:p>
        </p:txBody>
      </p:sp>
    </p:spTree>
    <p:extLst>
      <p:ext uri="{BB962C8B-B14F-4D97-AF65-F5344CB8AC3E}">
        <p14:creationId xmlns:p14="http://schemas.microsoft.com/office/powerpoint/2010/main" val="855169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7ABAE5C-DA4B-E643-8937-EEA93EDD1CFC}"/>
              </a:ext>
            </a:extLst>
          </p:cNvPr>
          <p:cNvSpPr>
            <a:spLocks noGrp="1"/>
          </p:cNvSpPr>
          <p:nvPr>
            <p:ph type="title"/>
          </p:nvPr>
        </p:nvSpPr>
        <p:spPr/>
        <p:txBody>
          <a:bodyPr/>
          <a:lstStyle/>
          <a:p>
            <a:r>
              <a:rPr lang="en-US" altLang="zh-CN" dirty="0"/>
              <a:t>DAS</a:t>
            </a:r>
            <a:r>
              <a:rPr lang="zh-CN" altLang="en-US" dirty="0"/>
              <a:t>、</a:t>
            </a:r>
            <a:r>
              <a:rPr lang="en-US" altLang="zh-CN" dirty="0"/>
              <a:t>SAN</a:t>
            </a:r>
            <a:r>
              <a:rPr lang="zh-CN" altLang="en-US" dirty="0"/>
              <a:t>、</a:t>
            </a:r>
            <a:r>
              <a:rPr lang="en-US" altLang="zh-CN" dirty="0"/>
              <a:t>NAS</a:t>
            </a:r>
            <a:r>
              <a:rPr lang="zh-CN" altLang="en-US" dirty="0"/>
              <a:t> 关系</a:t>
            </a:r>
          </a:p>
        </p:txBody>
      </p:sp>
      <p:sp>
        <p:nvSpPr>
          <p:cNvPr id="7" name="内容占位符 6">
            <a:extLst>
              <a:ext uri="{FF2B5EF4-FFF2-40B4-BE49-F238E27FC236}">
                <a16:creationId xmlns:a16="http://schemas.microsoft.com/office/drawing/2014/main" id="{DB5038F1-A86E-2E47-856D-9032F9E70D7E}"/>
              </a:ext>
            </a:extLst>
          </p:cNvPr>
          <p:cNvSpPr>
            <a:spLocks noGrp="1"/>
          </p:cNvSpPr>
          <p:nvPr>
            <p:ph sz="half" idx="1"/>
          </p:nvPr>
        </p:nvSpPr>
        <p:spPr/>
        <p:txBody>
          <a:bodyPr/>
          <a:lstStyle/>
          <a:p>
            <a:r>
              <a:rPr lang="en-US" altLang="zh-CN" dirty="0"/>
              <a:t>DAS</a:t>
            </a:r>
            <a:r>
              <a:rPr lang="zh-CN" altLang="en-US" dirty="0"/>
              <a:t> 存储一般应用在中小企业，与计算机采用直连方式，</a:t>
            </a:r>
            <a:r>
              <a:rPr lang="en-US" altLang="zh-CN" dirty="0"/>
              <a:t>NAS</a:t>
            </a:r>
            <a:r>
              <a:rPr lang="zh-CN" altLang="en-US" dirty="0"/>
              <a:t> 存储则通过以太网添加到计算机上，</a:t>
            </a:r>
            <a:r>
              <a:rPr lang="en-US" altLang="zh-CN" dirty="0"/>
              <a:t>SAN</a:t>
            </a:r>
            <a:r>
              <a:rPr lang="zh-CN" altLang="en-US" dirty="0"/>
              <a:t> 存储则使用 </a:t>
            </a:r>
            <a:r>
              <a:rPr lang="en-US" altLang="zh-CN" dirty="0"/>
              <a:t>FC</a:t>
            </a:r>
            <a:r>
              <a:rPr lang="zh-CN" altLang="en-US" dirty="0"/>
              <a:t> 接口，提供性能更加的存储。</a:t>
            </a:r>
            <a:r>
              <a:rPr lang="en-US" altLang="zh-CN" dirty="0"/>
              <a:t>NAS</a:t>
            </a:r>
            <a:r>
              <a:rPr lang="zh-CN" altLang="en-US" dirty="0"/>
              <a:t> 与 </a:t>
            </a:r>
            <a:r>
              <a:rPr lang="en-US" altLang="zh-CN" dirty="0"/>
              <a:t>NAS</a:t>
            </a:r>
            <a:r>
              <a:rPr lang="zh-CN" altLang="en-US" dirty="0"/>
              <a:t> 主要区别体现在操作系统所在</a:t>
            </a:r>
            <a:r>
              <a:rPr lang="en-US" altLang="zh-CN" dirty="0"/>
              <a:t>=</a:t>
            </a:r>
            <a:r>
              <a:rPr lang="zh-CN" altLang="en-US" dirty="0"/>
              <a:t>位置。</a:t>
            </a:r>
          </a:p>
        </p:txBody>
      </p:sp>
      <p:pic>
        <p:nvPicPr>
          <p:cNvPr id="2" name="图片 1">
            <a:extLst>
              <a:ext uri="{FF2B5EF4-FFF2-40B4-BE49-F238E27FC236}">
                <a16:creationId xmlns:a16="http://schemas.microsoft.com/office/drawing/2014/main" id="{F61532B0-650C-C848-B030-04E8CC5237F8}"/>
              </a:ext>
            </a:extLst>
          </p:cNvPr>
          <p:cNvPicPr>
            <a:picLocks noChangeAspect="1"/>
          </p:cNvPicPr>
          <p:nvPr/>
        </p:nvPicPr>
        <p:blipFill>
          <a:blip r:embed="rId2"/>
          <a:stretch>
            <a:fillRect/>
          </a:stretch>
        </p:blipFill>
        <p:spPr>
          <a:xfrm>
            <a:off x="3619576" y="2815145"/>
            <a:ext cx="4546961" cy="3484441"/>
          </a:xfrm>
          <a:prstGeom prst="rect">
            <a:avLst/>
          </a:prstGeom>
        </p:spPr>
      </p:pic>
    </p:spTree>
    <p:extLst>
      <p:ext uri="{BB962C8B-B14F-4D97-AF65-F5344CB8AC3E}">
        <p14:creationId xmlns:p14="http://schemas.microsoft.com/office/powerpoint/2010/main" val="1883083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1713EF-17F5-474C-B3FB-5D8D72DD8A6C}"/>
              </a:ext>
            </a:extLst>
          </p:cNvPr>
          <p:cNvSpPr>
            <a:spLocks noGrp="1"/>
          </p:cNvSpPr>
          <p:nvPr>
            <p:ph type="title"/>
          </p:nvPr>
        </p:nvSpPr>
        <p:spPr/>
        <p:txBody>
          <a:bodyPr/>
          <a:lstStyle/>
          <a:p>
            <a:r>
              <a:rPr lang="zh-CN" altLang="en-US" dirty="0"/>
              <a:t>连接方式分类</a:t>
            </a:r>
          </a:p>
        </p:txBody>
      </p:sp>
      <p:graphicFrame>
        <p:nvGraphicFramePr>
          <p:cNvPr id="7" name="内容占位符 6">
            <a:extLst>
              <a:ext uri="{FF2B5EF4-FFF2-40B4-BE49-F238E27FC236}">
                <a16:creationId xmlns:a16="http://schemas.microsoft.com/office/drawing/2014/main" id="{30E01F31-0CF6-364A-A57A-D2F50DC31ABF}"/>
              </a:ext>
            </a:extLst>
          </p:cNvPr>
          <p:cNvGraphicFramePr>
            <a:graphicFrameLocks noGrp="1"/>
          </p:cNvGraphicFramePr>
          <p:nvPr>
            <p:ph sz="half" idx="1"/>
            <p:extLst>
              <p:ext uri="{D42A27DB-BD31-4B8C-83A1-F6EECF244321}">
                <p14:modId xmlns:p14="http://schemas.microsoft.com/office/powerpoint/2010/main" val="1628258042"/>
              </p:ext>
            </p:extLst>
          </p:nvPr>
        </p:nvGraphicFramePr>
        <p:xfrm>
          <a:off x="623888" y="1360488"/>
          <a:ext cx="10963275" cy="4994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272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9A5B099-1526-5842-A804-D1C0D5C3C53E}"/>
              </a:ext>
            </a:extLst>
          </p:cNvPr>
          <p:cNvSpPr>
            <a:spLocks noGrp="1"/>
          </p:cNvSpPr>
          <p:nvPr>
            <p:ph type="title"/>
          </p:nvPr>
        </p:nvSpPr>
        <p:spPr/>
        <p:txBody>
          <a:bodyPr/>
          <a:lstStyle/>
          <a:p>
            <a:r>
              <a:rPr lang="en-US" altLang="zh-CN" dirty="0"/>
              <a:t>AI</a:t>
            </a:r>
            <a:r>
              <a:rPr lang="zh-CN" altLang="en-US" dirty="0"/>
              <a:t> 集群的服务器存储方式 </a:t>
            </a:r>
            <a:r>
              <a:rPr lang="en-US" altLang="zh-CN" dirty="0"/>
              <a:t>I</a:t>
            </a:r>
            <a:endParaRPr lang="zh-CN" altLang="en-US" dirty="0"/>
          </a:p>
        </p:txBody>
      </p:sp>
      <p:sp>
        <p:nvSpPr>
          <p:cNvPr id="5" name="内容占位符 4">
            <a:extLst>
              <a:ext uri="{FF2B5EF4-FFF2-40B4-BE49-F238E27FC236}">
                <a16:creationId xmlns:a16="http://schemas.microsoft.com/office/drawing/2014/main" id="{C69E20F7-6DC4-654E-AEEC-DD1A471CA847}"/>
              </a:ext>
            </a:extLst>
          </p:cNvPr>
          <p:cNvSpPr>
            <a:spLocks noGrp="1"/>
          </p:cNvSpPr>
          <p:nvPr>
            <p:ph sz="half" idx="1"/>
          </p:nvPr>
        </p:nvSpPr>
        <p:spPr/>
        <p:txBody>
          <a:bodyPr/>
          <a:lstStyle/>
          <a:p>
            <a:pPr>
              <a:lnSpc>
                <a:spcPct val="150000"/>
              </a:lnSpc>
            </a:pPr>
            <a:r>
              <a:rPr lang="zh-CN" altLang="en-US" sz="2000" dirty="0"/>
              <a:t>实现统一存储系统？</a:t>
            </a:r>
            <a:endParaRPr lang="en-US" altLang="zh-CN" sz="2000" dirty="0"/>
          </a:p>
          <a:p>
            <a:pPr lvl="1"/>
            <a:r>
              <a:rPr lang="zh-CN" altLang="en-US" sz="1600" dirty="0"/>
              <a:t>前端主机接口可支持</a:t>
            </a:r>
            <a:r>
              <a:rPr lang="en-US" altLang="zh-CN" sz="1600" dirty="0"/>
              <a:t>FC 8Gb</a:t>
            </a:r>
            <a:r>
              <a:rPr lang="zh-CN" altLang="en-US" sz="1600" dirty="0"/>
              <a:t>、</a:t>
            </a:r>
            <a:r>
              <a:rPr lang="en-US" altLang="zh-CN" sz="1600" dirty="0"/>
              <a:t>iSCSI 1Gb</a:t>
            </a:r>
            <a:r>
              <a:rPr lang="zh-CN" altLang="en-US" sz="1600" dirty="0"/>
              <a:t>和</a:t>
            </a:r>
            <a:r>
              <a:rPr lang="en-US" altLang="zh-CN" sz="1600" dirty="0"/>
              <a:t>iSCSI 10Gb</a:t>
            </a:r>
            <a:r>
              <a:rPr lang="zh-CN" altLang="en-US" sz="1600" dirty="0"/>
              <a:t>，后端具备</a:t>
            </a:r>
            <a:r>
              <a:rPr lang="en-US" altLang="zh-CN" sz="1600" dirty="0"/>
              <a:t>SAS 6Gb</a:t>
            </a:r>
            <a:r>
              <a:rPr lang="zh-CN" altLang="en-US" sz="1600" dirty="0"/>
              <a:t>硬盘扩展接口，可支持</a:t>
            </a:r>
            <a:r>
              <a:rPr lang="en-US" altLang="zh-CN" sz="1600" dirty="0"/>
              <a:t>SAS</a:t>
            </a:r>
            <a:r>
              <a:rPr lang="zh-CN" altLang="en-US" sz="1600" dirty="0"/>
              <a:t>、</a:t>
            </a:r>
            <a:r>
              <a:rPr lang="en-US" altLang="zh-CN" sz="1600" dirty="0"/>
              <a:t>SATA</a:t>
            </a:r>
            <a:r>
              <a:rPr lang="zh-CN" altLang="en-US" sz="1600" dirty="0"/>
              <a:t>硬盘及</a:t>
            </a:r>
            <a:r>
              <a:rPr lang="en-US" altLang="zh-CN" sz="1600" dirty="0"/>
              <a:t>SSD</a:t>
            </a:r>
            <a:r>
              <a:rPr lang="zh-CN" altLang="en-US" sz="1600" dirty="0"/>
              <a:t>固态硬盘具备极佳的扩展能力。实现</a:t>
            </a:r>
            <a:r>
              <a:rPr lang="en-US" altLang="zh-CN" sz="1600" dirty="0"/>
              <a:t>FC SAN</a:t>
            </a:r>
            <a:r>
              <a:rPr lang="zh-CN" altLang="en-US" sz="1600" dirty="0"/>
              <a:t>与</a:t>
            </a:r>
            <a:r>
              <a:rPr lang="en-US" altLang="zh-CN" sz="1600" dirty="0"/>
              <a:t>IP SAN</a:t>
            </a:r>
            <a:r>
              <a:rPr lang="zh-CN" altLang="en-US" sz="1600" dirty="0"/>
              <a:t>、各类存储介质的完美融合。</a:t>
            </a:r>
            <a:endParaRPr lang="en-US" altLang="zh-CN" sz="1600" dirty="0"/>
          </a:p>
          <a:p>
            <a:pPr lvl="1"/>
            <a:r>
              <a:rPr lang="zh-CN" altLang="en-US" sz="1600" dirty="0"/>
              <a:t>有效整合用户现有存储网络架构，实现高性能</a:t>
            </a:r>
            <a:r>
              <a:rPr lang="en-US" altLang="zh-CN" sz="1600" dirty="0"/>
              <a:t>SAN</a:t>
            </a:r>
            <a:r>
              <a:rPr lang="zh-CN" altLang="en-US" sz="1600" dirty="0"/>
              <a:t>网络统一部署和集中管理，以适应业务和应用变化动态需求。主机接口及硬盘接口均采用模块化设计，更换主机接口或硬盘扩展接口，无须更换固件，简化升级维护的难度和工作量。</a:t>
            </a:r>
          </a:p>
        </p:txBody>
      </p:sp>
    </p:spTree>
    <p:extLst>
      <p:ext uri="{BB962C8B-B14F-4D97-AF65-F5344CB8AC3E}">
        <p14:creationId xmlns:p14="http://schemas.microsoft.com/office/powerpoint/2010/main" val="3376298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9A5B099-1526-5842-A804-D1C0D5C3C53E}"/>
              </a:ext>
            </a:extLst>
          </p:cNvPr>
          <p:cNvSpPr>
            <a:spLocks noGrp="1"/>
          </p:cNvSpPr>
          <p:nvPr>
            <p:ph type="title"/>
          </p:nvPr>
        </p:nvSpPr>
        <p:spPr/>
        <p:txBody>
          <a:bodyPr/>
          <a:lstStyle/>
          <a:p>
            <a:r>
              <a:rPr lang="en-US" altLang="zh-CN" dirty="0"/>
              <a:t>AI</a:t>
            </a:r>
            <a:r>
              <a:rPr lang="zh-CN" altLang="en-US" dirty="0"/>
              <a:t> 集群的服务器存储方式 </a:t>
            </a:r>
            <a:r>
              <a:rPr lang="en-US" altLang="zh-CN" dirty="0"/>
              <a:t>II</a:t>
            </a:r>
            <a:endParaRPr lang="zh-CN" altLang="en-US" dirty="0"/>
          </a:p>
        </p:txBody>
      </p:sp>
      <p:sp>
        <p:nvSpPr>
          <p:cNvPr id="5" name="内容占位符 4">
            <a:extLst>
              <a:ext uri="{FF2B5EF4-FFF2-40B4-BE49-F238E27FC236}">
                <a16:creationId xmlns:a16="http://schemas.microsoft.com/office/drawing/2014/main" id="{C69E20F7-6DC4-654E-AEEC-DD1A471CA847}"/>
              </a:ext>
            </a:extLst>
          </p:cNvPr>
          <p:cNvSpPr>
            <a:spLocks noGrp="1"/>
          </p:cNvSpPr>
          <p:nvPr>
            <p:ph sz="half" idx="1"/>
          </p:nvPr>
        </p:nvSpPr>
        <p:spPr/>
        <p:txBody>
          <a:bodyPr/>
          <a:lstStyle/>
          <a:p>
            <a:pPr>
              <a:lnSpc>
                <a:spcPct val="150000"/>
              </a:lnSpc>
            </a:pPr>
            <a:r>
              <a:rPr lang="en-US" altLang="zh-CN" sz="2000" dirty="0"/>
              <a:t>AI</a:t>
            </a:r>
            <a:r>
              <a:rPr lang="zh-CN" altLang="en-US" sz="2000" dirty="0"/>
              <a:t> 业务会产生 </a:t>
            </a:r>
            <a:r>
              <a:rPr lang="en-US" altLang="zh-CN" sz="2000" dirty="0"/>
              <a:t>and/or</a:t>
            </a:r>
            <a:r>
              <a:rPr lang="zh-CN" altLang="en-US" sz="2000" dirty="0"/>
              <a:t> 利用更多非结构化数据，这对 </a:t>
            </a:r>
            <a:r>
              <a:rPr lang="en-US" altLang="zh-CN" sz="2000" dirty="0"/>
              <a:t>NAS</a:t>
            </a:r>
            <a:r>
              <a:rPr lang="zh-CN" altLang="en-US" sz="2000" dirty="0"/>
              <a:t> 和 </a:t>
            </a:r>
            <a:r>
              <a:rPr lang="en-US" altLang="zh-CN" sz="2000" dirty="0"/>
              <a:t>SAN</a:t>
            </a:r>
            <a:r>
              <a:rPr lang="zh-CN" altLang="en-US" sz="2000" dirty="0"/>
              <a:t> 都是挑战，</a:t>
            </a:r>
            <a:r>
              <a:rPr lang="en-US" altLang="zh-CN" sz="2000" dirty="0"/>
              <a:t>NAS+SAN</a:t>
            </a:r>
            <a:r>
              <a:rPr lang="zh-CN" altLang="en-US" sz="2000" dirty="0"/>
              <a:t> 或许将是未来主要的存储解决方案？</a:t>
            </a:r>
            <a:endParaRPr lang="en-US" altLang="zh-CN" sz="2000" dirty="0"/>
          </a:p>
          <a:p>
            <a:pPr lvl="1">
              <a:buFont typeface="Arial" panose="020B0604020202020204" pitchFamily="34" charset="0"/>
              <a:buChar char="•"/>
            </a:pPr>
            <a:r>
              <a:rPr lang="zh-CN" altLang="en-US" sz="1600" dirty="0"/>
              <a:t>作为目前比较热门的统一存储方案。其既然提供集中化磁盘阵列，那么就支持主机系统通过 </a:t>
            </a:r>
            <a:r>
              <a:rPr lang="en-US" altLang="zh-CN" sz="1600" dirty="0"/>
              <a:t>IP</a:t>
            </a:r>
            <a:r>
              <a:rPr lang="zh-CN" altLang="en-US" sz="1600" dirty="0"/>
              <a:t> 网络进行文件级数据访问，或光纤协议在 </a:t>
            </a:r>
            <a:r>
              <a:rPr lang="en-US" altLang="zh-CN" sz="1600" dirty="0"/>
              <a:t>SAN</a:t>
            </a:r>
            <a:r>
              <a:rPr lang="zh-CN" altLang="en-US" sz="1600" dirty="0"/>
              <a:t> 网络进行块级别数据访问。</a:t>
            </a:r>
            <a:endParaRPr lang="en-US" altLang="zh-CN" sz="1600" dirty="0"/>
          </a:p>
          <a:p>
            <a:pPr lvl="1">
              <a:buFont typeface="Arial" panose="020B0604020202020204" pitchFamily="34" charset="0"/>
              <a:buChar char="•"/>
            </a:pPr>
            <a:r>
              <a:rPr lang="en-US" altLang="zh-CN" sz="1600" dirty="0"/>
              <a:t>iSCSI</a:t>
            </a:r>
            <a:r>
              <a:rPr lang="zh-CN" altLang="en-US" sz="1600" dirty="0"/>
              <a:t> 作为通用 </a:t>
            </a:r>
            <a:r>
              <a:rPr lang="en-US" altLang="zh-CN" sz="1600" dirty="0"/>
              <a:t>IP</a:t>
            </a:r>
            <a:r>
              <a:rPr lang="zh-CN" altLang="en-US" sz="1600" dirty="0"/>
              <a:t> 协议，只提供块级别数据访问。磁盘阵列配置多端口的存储控制器和一个管理接口，允许存储管理员按需创建存储池或空间，并将其提供给不同访问类型的主机系统。</a:t>
            </a:r>
          </a:p>
        </p:txBody>
      </p:sp>
    </p:spTree>
    <p:extLst>
      <p:ext uri="{BB962C8B-B14F-4D97-AF65-F5344CB8AC3E}">
        <p14:creationId xmlns:p14="http://schemas.microsoft.com/office/powerpoint/2010/main" val="127174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BC75445-1224-0040-A523-73FEA652FF84}"/>
              </a:ext>
            </a:extLst>
          </p:cNvPr>
          <p:cNvSpPr>
            <a:spLocks noGrp="1"/>
          </p:cNvSpPr>
          <p:nvPr>
            <p:ph sz="half" idx="1"/>
          </p:nvPr>
        </p:nvSpPr>
        <p:spPr/>
        <p:txBody>
          <a:bodyPr/>
          <a:lstStyle/>
          <a:p>
            <a:r>
              <a:rPr lang="en-US" altLang="zh-CN"/>
              <a:t>2.</a:t>
            </a:r>
            <a:r>
              <a:rPr lang="zh-CN" altLang="en-US" dirty="0"/>
              <a:t> 小结</a:t>
            </a:r>
            <a:r>
              <a:rPr lang="en-US" altLang="zh-CN" dirty="0"/>
              <a:t>&amp;</a:t>
            </a:r>
            <a:r>
              <a:rPr lang="zh-CN" altLang="en-US" dirty="0"/>
              <a:t>思考</a:t>
            </a:r>
          </a:p>
        </p:txBody>
      </p:sp>
    </p:spTree>
    <p:extLst>
      <p:ext uri="{BB962C8B-B14F-4D97-AF65-F5344CB8AC3E}">
        <p14:creationId xmlns:p14="http://schemas.microsoft.com/office/powerpoint/2010/main" val="17628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457200" indent="-457200">
              <a:lnSpc>
                <a:spcPct val="150000"/>
              </a:lnSpc>
              <a:buFont typeface="+mj-lt"/>
              <a:buAutoNum type="arabicPeriod"/>
            </a:pPr>
            <a:r>
              <a:rPr lang="zh-CN" altLang="en-US" dirty="0"/>
              <a:t>了解数据存储的硬件介质和对应的分类级别（</a:t>
            </a:r>
            <a:r>
              <a:rPr lang="en-US" altLang="zh-CN" dirty="0"/>
              <a:t>RAM</a:t>
            </a:r>
            <a:r>
              <a:rPr lang="zh-CN" altLang="en-US" dirty="0"/>
              <a:t>、</a:t>
            </a:r>
            <a:r>
              <a:rPr lang="en-US" altLang="zh-CN" dirty="0"/>
              <a:t>FLASH</a:t>
            </a:r>
            <a:r>
              <a:rPr lang="zh-CN" altLang="en-US" dirty="0"/>
              <a:t>）</a:t>
            </a:r>
            <a:endParaRPr lang="en-US" altLang="zh-CN" dirty="0"/>
          </a:p>
          <a:p>
            <a:pPr marL="457200" indent="-457200">
              <a:lnSpc>
                <a:spcPct val="150000"/>
              </a:lnSpc>
              <a:buFont typeface="+mj-lt"/>
              <a:buAutoNum type="arabicPeriod"/>
            </a:pPr>
            <a:r>
              <a:rPr lang="zh-CN" altLang="en-US" dirty="0"/>
              <a:t>了解数据存储的集群主要提供的连接方式（</a:t>
            </a:r>
            <a:r>
              <a:rPr lang="en-US" altLang="zh-CN" dirty="0"/>
              <a:t>DAS</a:t>
            </a:r>
            <a:r>
              <a:rPr lang="zh-CN" altLang="en-US" dirty="0"/>
              <a:t>、</a:t>
            </a:r>
            <a:r>
              <a:rPr lang="en-US" altLang="zh-CN" dirty="0"/>
              <a:t>NAS</a:t>
            </a:r>
            <a:r>
              <a:rPr lang="zh-CN" altLang="en-US" dirty="0"/>
              <a:t>、</a:t>
            </a:r>
            <a:r>
              <a:rPr lang="en-US" altLang="zh-CN" dirty="0"/>
              <a:t>SAN</a:t>
            </a:r>
            <a:r>
              <a:rPr lang="zh-CN" altLang="en-US" dirty="0"/>
              <a:t>）</a:t>
            </a:r>
            <a:endParaRPr lang="en-US" altLang="zh-CN" dirty="0"/>
          </a:p>
        </p:txBody>
      </p:sp>
    </p:spTree>
    <p:extLst>
      <p:ext uri="{BB962C8B-B14F-4D97-AF65-F5344CB8AC3E}">
        <p14:creationId xmlns:p14="http://schemas.microsoft.com/office/powerpoint/2010/main" val="100350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BC39635-C8B8-AF41-A130-0C3976417164}"/>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AD3C1041-7E91-BD48-9CB2-7F908E04CF35}"/>
              </a:ext>
            </a:extLst>
          </p:cNvPr>
          <p:cNvSpPr>
            <a:spLocks noGrp="1"/>
          </p:cNvSpPr>
          <p:nvPr>
            <p:ph sz="half" idx="1"/>
          </p:nvPr>
        </p:nvSpPr>
        <p:spPr/>
        <p:txBody>
          <a:bodyPr/>
          <a:lstStyle/>
          <a:p>
            <a:r>
              <a:rPr lang="en-US" altLang="zh-CN" dirty="0">
                <a:hlinkClick r:id="rId2"/>
              </a:rPr>
              <a:t>https://www.linkedin.com/pulse/dram-scaling-challenges-grow-aken-cheung</a:t>
            </a:r>
            <a:endParaRPr lang="en-US" altLang="zh-CN" dirty="0"/>
          </a:p>
          <a:p>
            <a:r>
              <a:rPr lang="en-US" altLang="zh-CN" dirty="0">
                <a:hlinkClick r:id="rId3"/>
              </a:rPr>
              <a:t>https://nn.wikipedia.org/wiki/Random_Access_Memory</a:t>
            </a:r>
            <a:endParaRPr lang="en-US" altLang="zh-CN" dirty="0"/>
          </a:p>
          <a:p>
            <a:r>
              <a:rPr lang="en-US" altLang="zh-CN" dirty="0">
                <a:hlinkClick r:id="rId4"/>
              </a:rPr>
              <a:t>https://www.youtube.com/watch?v=OwtV0NrTLHA</a:t>
            </a:r>
            <a:endParaRPr lang="en-US" altLang="zh-CN" dirty="0"/>
          </a:p>
          <a:p>
            <a:r>
              <a:rPr lang="en-US" altLang="zh-CN" dirty="0">
                <a:hlinkClick r:id="rId5"/>
              </a:rPr>
              <a:t>https://www.agrade.com.cn/IndustryNews/683.html</a:t>
            </a:r>
            <a:endParaRPr lang="en-US" altLang="zh-CN" dirty="0"/>
          </a:p>
          <a:p>
            <a:r>
              <a:rPr lang="en-US" altLang="zh-CN" dirty="0">
                <a:hlinkClick r:id="rId6"/>
              </a:rPr>
              <a:t>https://www.cnblogs.com/FireLife-Cheng/p/17183491.html</a:t>
            </a:r>
            <a:endParaRPr lang="en-US" altLang="zh-CN" dirty="0"/>
          </a:p>
          <a:p>
            <a:r>
              <a:rPr lang="en-US" altLang="zh-CN" dirty="0">
                <a:hlinkClick r:id="rId7"/>
              </a:rPr>
              <a:t>https://www.wpgdadatong.com/blog/detail/43099</a:t>
            </a:r>
            <a:endParaRPr lang="en-US" altLang="zh-CN" dirty="0"/>
          </a:p>
          <a:p>
            <a:r>
              <a:rPr lang="en-US" altLang="zh-CN" dirty="0">
                <a:hlinkClick r:id="rId8"/>
              </a:rPr>
              <a:t>https://www.sohu.com/a/476456430_121149658</a:t>
            </a:r>
            <a:endParaRPr lang="en-US" altLang="zh-CN" dirty="0"/>
          </a:p>
          <a:p>
            <a:r>
              <a:rPr lang="en-US" altLang="zh-CN" dirty="0">
                <a:hlinkClick r:id="rId9"/>
              </a:rPr>
              <a:t>https://www.programmersought.com/article/66421832717/</a:t>
            </a:r>
            <a:endParaRPr lang="en-US" altLang="zh-CN" dirty="0"/>
          </a:p>
          <a:p>
            <a:r>
              <a:rPr lang="en-US" altLang="zh-CN" dirty="0">
                <a:hlinkClick r:id="rId10"/>
              </a:rPr>
              <a:t>https://blog.router-switch.com/2021/03/storage-architecture-nas-vs-san-vs-das/</a:t>
            </a:r>
            <a:endParaRPr lang="en-US" altLang="zh-CN" dirty="0"/>
          </a:p>
          <a:p>
            <a:r>
              <a:rPr lang="en-US" altLang="zh-CN" dirty="0">
                <a:hlinkClick r:id="rId2"/>
              </a:rPr>
              <a:t>https://www.linkedin.com/pulse/dram-scaling-challenges-grow-aken-cheung</a:t>
            </a:r>
            <a:endParaRPr lang="en-US" altLang="zh-CN" dirty="0"/>
          </a:p>
          <a:p>
            <a:r>
              <a:rPr lang="en-US" altLang="zh-CN" dirty="0">
                <a:hlinkClick r:id="rId11"/>
              </a:rPr>
              <a:t>https://36kr.com/p/1933583910734464</a:t>
            </a:r>
            <a:endParaRPr lang="en-US" altLang="zh-CN" dirty="0"/>
          </a:p>
          <a:p>
            <a:r>
              <a:rPr lang="en-US" altLang="zh-CN" dirty="0">
                <a:hlinkClick r:id="rId12"/>
              </a:rPr>
              <a:t>https://lvxixiao.gitbook.io/blog/os/store/hardware</a:t>
            </a:r>
            <a:endParaRPr lang="en-US" altLang="zh-CN" dirty="0"/>
          </a:p>
          <a:p>
            <a:r>
              <a:rPr lang="en-US" altLang="zh-CN" dirty="0">
                <a:hlinkClick r:id="rId13"/>
              </a:rPr>
              <a:t>https://www.redhat.com/zh/topics/data-storage/network-attached-storage</a:t>
            </a:r>
            <a:endParaRPr lang="en-US" altLang="zh-CN" dirty="0"/>
          </a:p>
          <a:p>
            <a:r>
              <a:rPr lang="en-US" altLang="zh-CN" dirty="0">
                <a:hlinkClick r:id="rId14"/>
              </a:rPr>
              <a:t>https://community.fs.com/cn/case-study/the-common-types-of-storage.html</a:t>
            </a:r>
            <a:endParaRPr lang="en-US" altLang="zh-CN" dirty="0"/>
          </a:p>
          <a:p>
            <a:r>
              <a:rPr lang="en-US" altLang="zh-CN" dirty="0">
                <a:hlinkClick r:id="rId15"/>
              </a:rPr>
              <a:t>https://help.aliyun.com/zh/ecs/user-guide/nvme-protocol</a:t>
            </a:r>
            <a:endParaRPr lang="en-US" altLang="zh-CN" dirty="0"/>
          </a:p>
          <a:p>
            <a:r>
              <a:rPr lang="en-US" altLang="zh-CN" dirty="0">
                <a:hlinkClick r:id="rId16"/>
              </a:rPr>
              <a:t>https://blog.csdn.net/fgf00/article/details/52592651</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429417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583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a:solidFill>
                  <a:schemeClr val="tx2"/>
                </a:solidFill>
                <a:latin typeface="+mn-ea"/>
              </a:rPr>
              <a:t>集群算力准备</a:t>
            </a:r>
            <a:endParaRPr kumimoji="1" lang="zh-CN" altLang="en-US" b="1" dirty="0">
              <a:solidFill>
                <a:schemeClr val="tx2"/>
              </a:solidFill>
              <a:latin typeface="+mn-ea"/>
            </a:endParaRP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1.</a:t>
            </a:r>
            <a:r>
              <a:rPr kumimoji="1" lang="zh-CN" altLang="en-US" sz="1400" b="1" dirty="0">
                <a:solidFill>
                  <a:schemeClr val="tx2"/>
                </a:solidFill>
                <a:latin typeface="+mn-ea"/>
              </a:rPr>
              <a:t> </a:t>
            </a:r>
            <a:r>
              <a:rPr kumimoji="1" lang="en-US" altLang="zh-CN" sz="1400" b="1" dirty="0">
                <a:solidFill>
                  <a:schemeClr val="tx2"/>
                </a:solidFill>
                <a:latin typeface="+mn-ea"/>
              </a:rPr>
              <a:t>AI</a:t>
            </a:r>
            <a:r>
              <a:rPr kumimoji="1" lang="zh-CN" altLang="en-US" sz="1400" b="1" dirty="0">
                <a:solidFill>
                  <a:schemeClr val="tx2"/>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数据 </a:t>
              </a:r>
              <a:r>
                <a:rPr kumimoji="1" lang="en-US" altLang="zh-CN" b="1" dirty="0">
                  <a:solidFill>
                    <a:schemeClr val="tx2"/>
                  </a:solidFill>
                  <a:latin typeface="+mn-ea"/>
                </a:rPr>
                <a:t>&amp;</a:t>
              </a:r>
              <a:r>
                <a:rPr kumimoji="1" lang="zh-CN" altLang="en-US" b="1" dirty="0">
                  <a:solidFill>
                    <a:schemeClr val="tx2"/>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2.</a:t>
              </a:r>
              <a:r>
                <a:rPr kumimoji="1" lang="zh-CN" altLang="en-US" sz="1400" b="1" dirty="0">
                  <a:solidFill>
                    <a:schemeClr val="tx2"/>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3.</a:t>
              </a:r>
              <a:r>
                <a:rPr kumimoji="1" lang="zh-CN" altLang="en-US" sz="1400" b="1" dirty="0">
                  <a:solidFill>
                    <a:schemeClr val="tx2"/>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F71FB515-8DA5-BC45-AB8F-4FA564D67B39}"/>
              </a:ext>
            </a:extLst>
          </p:cNvPr>
          <p:cNvGrpSpPr/>
          <p:nvPr/>
        </p:nvGrpSpPr>
        <p:grpSpPr>
          <a:xfrm>
            <a:off x="3920988" y="1477321"/>
            <a:ext cx="3891130" cy="2519345"/>
            <a:chOff x="4231956" y="1288662"/>
            <a:chExt cx="3402328" cy="2519345"/>
          </a:xfrm>
        </p:grpSpPr>
        <p:sp>
          <p:nvSpPr>
            <p:cNvPr id="11" name="圆角矩形 10">
              <a:extLst>
                <a:ext uri="{FF2B5EF4-FFF2-40B4-BE49-F238E27FC236}">
                  <a16:creationId xmlns:a16="http://schemas.microsoft.com/office/drawing/2014/main" id="{BECA879D-29BA-A54D-AF2B-5E10567C55C2}"/>
                </a:ext>
              </a:extLst>
            </p:cNvPr>
            <p:cNvSpPr/>
            <p:nvPr/>
          </p:nvSpPr>
          <p:spPr>
            <a:xfrm>
              <a:off x="4231956" y="1288662"/>
              <a:ext cx="33805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模型训练 </a:t>
              </a:r>
              <a:r>
                <a:rPr kumimoji="1" lang="en-US" altLang="zh-CN" b="1" dirty="0">
                  <a:solidFill>
                    <a:schemeClr val="tx2"/>
                  </a:solidFill>
                  <a:latin typeface="+mn-ea"/>
                </a:rPr>
                <a:t>&amp;</a:t>
              </a:r>
              <a:r>
                <a:rPr kumimoji="1" lang="zh-CN" altLang="en-US" b="1" dirty="0">
                  <a:solidFill>
                    <a:schemeClr val="tx2"/>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4253747" y="1785758"/>
              <a:ext cx="2012723"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4.</a:t>
              </a:r>
              <a:r>
                <a:rPr kumimoji="1" lang="zh-CN" altLang="en-US" sz="1400" b="1" dirty="0">
                  <a:solidFill>
                    <a:schemeClr val="tx2"/>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4253742" y="2215182"/>
              <a:ext cx="2012722"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37418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374187" y="3329122"/>
              <a:ext cx="1760465"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53509" y="1785758"/>
              <a:ext cx="128077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6.</a:t>
              </a:r>
              <a:r>
                <a:rPr kumimoji="1" lang="zh-CN" altLang="en-US" sz="1400" b="1" dirty="0">
                  <a:solidFill>
                    <a:schemeClr val="tx2"/>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53509" y="2215182"/>
              <a:ext cx="1280775"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71877" y="2379909"/>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71877" y="2853712"/>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71877" y="3327516"/>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877037"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379886" y="2326027"/>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374188" y="2880226"/>
              <a:ext cx="176584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868903" y="2385542"/>
              <a:ext cx="312906"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grpSp>
      <p:grpSp>
        <p:nvGrpSpPr>
          <p:cNvPr id="4" name="组合 3">
            <a:extLst>
              <a:ext uri="{FF2B5EF4-FFF2-40B4-BE49-F238E27FC236}">
                <a16:creationId xmlns:a16="http://schemas.microsoft.com/office/drawing/2014/main" id="{3F11F578-8BB8-FF4E-B178-98FC9F3BA62F}"/>
              </a:ext>
            </a:extLst>
          </p:cNvPr>
          <p:cNvGrpSpPr/>
          <p:nvPr/>
        </p:nvGrpSpPr>
        <p:grpSpPr>
          <a:xfrm>
            <a:off x="8488355" y="1476078"/>
            <a:ext cx="3000274" cy="2521830"/>
            <a:chOff x="8015389" y="1288662"/>
            <a:chExt cx="2407623" cy="2521830"/>
          </a:xfrm>
        </p:grpSpPr>
        <p:sp>
          <p:nvSpPr>
            <p:cNvPr id="12" name="圆角矩形 11">
              <a:extLst>
                <a:ext uri="{FF2B5EF4-FFF2-40B4-BE49-F238E27FC236}">
                  <a16:creationId xmlns:a16="http://schemas.microsoft.com/office/drawing/2014/main" id="{3B02FAC4-2517-5547-AC49-C3FC699FFDF8}"/>
                </a:ext>
              </a:extLst>
            </p:cNvPr>
            <p:cNvSpPr/>
            <p:nvPr/>
          </p:nvSpPr>
          <p:spPr>
            <a:xfrm>
              <a:off x="8015389" y="1288662"/>
              <a:ext cx="2385850"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2"/>
                  </a:solidFill>
                  <a:latin typeface="+mn-ea"/>
                </a:rPr>
                <a:t>模型验证 </a:t>
              </a:r>
              <a:r>
                <a:rPr kumimoji="1" lang="en-US" altLang="zh-CN" b="1" dirty="0">
                  <a:solidFill>
                    <a:schemeClr val="tx2"/>
                  </a:solidFill>
                  <a:latin typeface="+mn-ea"/>
                </a:rPr>
                <a:t>&amp;</a:t>
              </a:r>
              <a:r>
                <a:rPr kumimoji="1" lang="zh-CN" altLang="en-US" b="1" dirty="0">
                  <a:solidFill>
                    <a:schemeClr val="tx2"/>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037163"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7.</a:t>
              </a:r>
              <a:r>
                <a:rPr kumimoji="1" lang="zh-CN" altLang="en-US" sz="1400" b="1" dirty="0">
                  <a:solidFill>
                    <a:schemeClr val="tx2"/>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037161" y="2837967"/>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2"/>
                  </a:solidFill>
                  <a:latin typeface="+mn-ea"/>
                </a:rPr>
                <a:t>8.</a:t>
              </a:r>
              <a:r>
                <a:rPr kumimoji="1" lang="zh-CN" altLang="en-US" sz="1400" b="1" dirty="0">
                  <a:solidFill>
                    <a:schemeClr val="tx2"/>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037162"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139303" y="2312202"/>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8850389" y="2312202"/>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9663615" y="2312202"/>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037161" y="3269609"/>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139302" y="3366629"/>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8850388" y="3366629"/>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9663614" y="3366629"/>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gr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88949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r>
              <a:rPr lang="zh-CN" altLang="en-US" sz="2800" b="1" dirty="0">
                <a:solidFill>
                  <a:srgbClr val="92D050"/>
                </a:solidFill>
              </a:rPr>
              <a:t>内容背景</a:t>
            </a:r>
            <a:endParaRPr lang="en-US" altLang="zh-CN" sz="2800" b="1" dirty="0">
              <a:solidFill>
                <a:srgbClr val="92D050"/>
              </a:solidFill>
            </a:endParaRPr>
          </a:p>
          <a:p>
            <a:pPr marL="694190" lvl="1" indent="-457200">
              <a:buFont typeface="Arial" panose="020B0604020202020204" pitchFamily="34" charset="0"/>
              <a:buChar char="•"/>
            </a:pPr>
            <a:r>
              <a:rPr lang="en-US" altLang="zh-CN" sz="2400" dirty="0">
                <a:latin typeface="Gill Sans MT" panose="020B0502020104020203" pitchFamily="34" charset="0"/>
              </a:rPr>
              <a:t>AI</a:t>
            </a:r>
            <a:r>
              <a:rPr lang="zh-CN" altLang="en-US" sz="2400" dirty="0">
                <a:latin typeface="Gill Sans MT" panose="020B0502020104020203" pitchFamily="34" charset="0"/>
              </a:rPr>
              <a:t> 集群 </a:t>
            </a:r>
            <a:r>
              <a:rPr lang="en-US" altLang="zh-CN" sz="2400" dirty="0">
                <a:latin typeface="Gill Sans MT" panose="020B0502020104020203" pitchFamily="34" charset="0"/>
              </a:rPr>
              <a:t>+</a:t>
            </a:r>
            <a:r>
              <a:rPr lang="zh-CN" altLang="en-US" sz="2400" dirty="0">
                <a:latin typeface="Gill Sans MT" panose="020B0502020104020203" pitchFamily="34" charset="0"/>
              </a:rPr>
              <a:t> 大模型</a:t>
            </a:r>
          </a:p>
          <a:p>
            <a:r>
              <a:rPr lang="zh-CN" altLang="en-US" sz="2800" b="1" dirty="0">
                <a:solidFill>
                  <a:srgbClr val="92D050"/>
                </a:solidFill>
              </a:rPr>
              <a:t>具体内容</a:t>
            </a:r>
          </a:p>
          <a:p>
            <a:pPr lvl="1"/>
            <a:r>
              <a:rPr lang="zh-CN" altLang="en-US" sz="2400" b="1" dirty="0">
                <a:latin typeface="Gill Sans MT" panose="020B0502020104020203" pitchFamily="34" charset="0"/>
              </a:rPr>
              <a:t>数据存储现状和场景：</a:t>
            </a:r>
            <a:r>
              <a:rPr lang="zh-CN" altLang="en-US" sz="2000" dirty="0">
                <a:latin typeface="Gill Sans MT" panose="020B0502020104020203" pitchFamily="34" charset="0"/>
              </a:rPr>
              <a:t>存储软件类型、存储硬件类型的发展</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大模型对存储的挑战：</a:t>
            </a:r>
            <a:r>
              <a:rPr lang="zh-CN" altLang="en-US" sz="2000" dirty="0">
                <a:latin typeface="Gill Sans MT" panose="020B0502020104020203" pitchFamily="34" charset="0"/>
              </a:rPr>
              <a:t>存储性能指标、存储遇到大模型挑战与新机会点</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大模型训练</a:t>
            </a:r>
            <a:r>
              <a:rPr lang="en-US" altLang="zh-CN" sz="2400" b="1" dirty="0">
                <a:latin typeface="Gill Sans MT" panose="020B0502020104020203" pitchFamily="34" charset="0"/>
              </a:rPr>
              <a:t>CKPT</a:t>
            </a:r>
            <a:r>
              <a:rPr lang="zh-CN" altLang="en-US" sz="2400" b="1" dirty="0">
                <a:latin typeface="Gill Sans MT" panose="020B0502020104020203" pitchFamily="34" charset="0"/>
              </a:rPr>
              <a:t>优化：</a:t>
            </a:r>
            <a:r>
              <a:rPr lang="zh-CN" altLang="en-US" sz="2000" dirty="0">
                <a:latin typeface="Gill Sans MT" panose="020B0502020104020203" pitchFamily="34" charset="0"/>
              </a:rPr>
              <a:t>大模型训练过程、</a:t>
            </a:r>
            <a:r>
              <a:rPr lang="en-US" altLang="zh-CN" sz="2000" dirty="0">
                <a:latin typeface="Gill Sans MT" panose="020B0502020104020203" pitchFamily="34" charset="0"/>
              </a:rPr>
              <a:t>CKPT</a:t>
            </a:r>
            <a:r>
              <a:rPr lang="zh-CN" altLang="en-US" sz="2000" dirty="0">
                <a:latin typeface="Gill Sans MT" panose="020B0502020104020203" pitchFamily="34" charset="0"/>
              </a:rPr>
              <a:t>过程分解、</a:t>
            </a:r>
            <a:r>
              <a:rPr lang="en-US" altLang="zh-CN" sz="2000" dirty="0">
                <a:latin typeface="Gill Sans MT" panose="020B0502020104020203" pitchFamily="34" charset="0"/>
              </a:rPr>
              <a:t>CKPT</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大模型时代对存储的思考：</a:t>
            </a:r>
            <a:r>
              <a:rPr lang="zh-CN" altLang="en-US" sz="2000" dirty="0">
                <a:latin typeface="Gill Sans MT" panose="020B0502020104020203" pitchFamily="34" charset="0"/>
              </a:rPr>
              <a:t>什么样的存储架构才是</a:t>
            </a:r>
            <a:r>
              <a:rPr lang="en-US" altLang="zh-CN" sz="2000" dirty="0">
                <a:latin typeface="Gill Sans MT" panose="020B0502020104020203" pitchFamily="34" charset="0"/>
              </a:rPr>
              <a:t>AI</a:t>
            </a:r>
            <a:r>
              <a:rPr lang="zh-CN" altLang="en-US" sz="2000" dirty="0">
                <a:latin typeface="Gill Sans MT" panose="020B0502020104020203" pitchFamily="34" charset="0"/>
              </a:rPr>
              <a:t>大模型时代的选择？</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415623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F30D7C34-1BF7-EF44-87EE-E0BEAED09595}"/>
              </a:ext>
            </a:extLst>
          </p:cNvPr>
          <p:cNvSpPr>
            <a:spLocks noGrp="1"/>
          </p:cNvSpPr>
          <p:nvPr>
            <p:ph type="title"/>
          </p:nvPr>
        </p:nvSpPr>
        <p:spPr/>
        <p:txBody>
          <a:bodyPr/>
          <a:lstStyle/>
          <a:p>
            <a:r>
              <a:rPr lang="zh-CN" altLang="en-US" dirty="0"/>
              <a:t>增长的存储主要靠数据中心和存储服务器拉动</a:t>
            </a:r>
          </a:p>
        </p:txBody>
      </p:sp>
      <p:sp>
        <p:nvSpPr>
          <p:cNvPr id="45" name="内容占位符 3">
            <a:extLst>
              <a:ext uri="{FF2B5EF4-FFF2-40B4-BE49-F238E27FC236}">
                <a16:creationId xmlns:a16="http://schemas.microsoft.com/office/drawing/2014/main" id="{F29765E8-3EC8-254B-BE1C-F356DE1B8CAD}"/>
              </a:ext>
            </a:extLst>
          </p:cNvPr>
          <p:cNvSpPr>
            <a:spLocks noGrp="1"/>
          </p:cNvSpPr>
          <p:nvPr>
            <p:ph sz="half" idx="1"/>
          </p:nvPr>
        </p:nvSpPr>
        <p:spPr>
          <a:xfrm>
            <a:off x="1124047" y="2615722"/>
            <a:ext cx="2211109" cy="2249786"/>
          </a:xfrm>
        </p:spPr>
        <p:txBody>
          <a:bodyPr anchor="ctr"/>
          <a:lstStyle/>
          <a:p>
            <a:pPr marL="0" indent="0" algn="ctr">
              <a:lnSpc>
                <a:spcPct val="120000"/>
              </a:lnSpc>
              <a:buNone/>
            </a:pPr>
            <a:r>
              <a:rPr lang="zh-CN" altLang="en-US" sz="3200" b="1" dirty="0"/>
              <a:t>存储</a:t>
            </a:r>
            <a:endParaRPr lang="en-US" altLang="zh-CN" sz="3200" b="1" dirty="0"/>
          </a:p>
          <a:p>
            <a:pPr marL="0" indent="0" algn="ctr">
              <a:lnSpc>
                <a:spcPct val="120000"/>
              </a:lnSpc>
              <a:buNone/>
            </a:pPr>
            <a:r>
              <a:rPr lang="zh-CN" altLang="en-US" sz="3200" b="1" dirty="0"/>
              <a:t>技术</a:t>
            </a:r>
            <a:endParaRPr lang="en-US" altLang="zh-CN" sz="3200" b="1" dirty="0"/>
          </a:p>
          <a:p>
            <a:pPr marL="0" indent="0" algn="ctr">
              <a:lnSpc>
                <a:spcPct val="120000"/>
              </a:lnSpc>
              <a:buNone/>
            </a:pPr>
            <a:r>
              <a:rPr lang="zh-CN" altLang="en-US" sz="3200" b="1" dirty="0"/>
              <a:t>架构</a:t>
            </a:r>
          </a:p>
        </p:txBody>
      </p:sp>
      <p:sp>
        <p:nvSpPr>
          <p:cNvPr id="14" name="圆角矩形 13">
            <a:extLst>
              <a:ext uri="{FF2B5EF4-FFF2-40B4-BE49-F238E27FC236}">
                <a16:creationId xmlns:a16="http://schemas.microsoft.com/office/drawing/2014/main" id="{0B4CD171-96A4-F34F-8E16-81F824937026}"/>
              </a:ext>
            </a:extLst>
          </p:cNvPr>
          <p:cNvSpPr/>
          <p:nvPr/>
        </p:nvSpPr>
        <p:spPr>
          <a:xfrm>
            <a:off x="3705521" y="5485591"/>
            <a:ext cx="7132999" cy="701012"/>
          </a:xfrm>
          <a:prstGeom prst="roundRect">
            <a:avLst>
              <a:gd name="adj" fmla="val 909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b="1" dirty="0">
                <a:solidFill>
                  <a:schemeClr val="bg1"/>
                </a:solidFill>
                <a:latin typeface="+mn-ea"/>
              </a:rPr>
              <a:t>硬件介质</a:t>
            </a:r>
          </a:p>
        </p:txBody>
      </p:sp>
      <p:sp>
        <p:nvSpPr>
          <p:cNvPr id="20" name="圆角矩形 19">
            <a:extLst>
              <a:ext uri="{FF2B5EF4-FFF2-40B4-BE49-F238E27FC236}">
                <a16:creationId xmlns:a16="http://schemas.microsoft.com/office/drawing/2014/main" id="{D30A3BA8-B4EE-4A43-94DF-4A346CF94A43}"/>
              </a:ext>
            </a:extLst>
          </p:cNvPr>
          <p:cNvSpPr/>
          <p:nvPr/>
        </p:nvSpPr>
        <p:spPr>
          <a:xfrm>
            <a:off x="7951768" y="5642402"/>
            <a:ext cx="1054626"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D1D1A"/>
                </a:solidFill>
              </a:rPr>
              <a:t>机械硬盘</a:t>
            </a:r>
          </a:p>
        </p:txBody>
      </p:sp>
      <p:sp>
        <p:nvSpPr>
          <p:cNvPr id="21" name="圆角矩形 20">
            <a:extLst>
              <a:ext uri="{FF2B5EF4-FFF2-40B4-BE49-F238E27FC236}">
                <a16:creationId xmlns:a16="http://schemas.microsoft.com/office/drawing/2014/main" id="{607FC407-B4F9-5D4E-AF7A-E21C7AABCE15}"/>
              </a:ext>
            </a:extLst>
          </p:cNvPr>
          <p:cNvSpPr/>
          <p:nvPr/>
        </p:nvSpPr>
        <p:spPr>
          <a:xfrm>
            <a:off x="9417218" y="5642402"/>
            <a:ext cx="1054626"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D1D1A"/>
                </a:solidFill>
              </a:rPr>
              <a:t>固态硬盘</a:t>
            </a:r>
          </a:p>
        </p:txBody>
      </p:sp>
      <p:sp>
        <p:nvSpPr>
          <p:cNvPr id="22" name="圆角矩形 21">
            <a:extLst>
              <a:ext uri="{FF2B5EF4-FFF2-40B4-BE49-F238E27FC236}">
                <a16:creationId xmlns:a16="http://schemas.microsoft.com/office/drawing/2014/main" id="{A1CAB2FB-6AED-874E-9CCF-4EAEBD9FD5CC}"/>
              </a:ext>
            </a:extLst>
          </p:cNvPr>
          <p:cNvSpPr/>
          <p:nvPr/>
        </p:nvSpPr>
        <p:spPr>
          <a:xfrm>
            <a:off x="6486319" y="5642402"/>
            <a:ext cx="1054626"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D1D1A"/>
                </a:solidFill>
              </a:rPr>
              <a:t>光盘</a:t>
            </a:r>
          </a:p>
        </p:txBody>
      </p:sp>
      <p:sp>
        <p:nvSpPr>
          <p:cNvPr id="23" name="圆角矩形 22">
            <a:extLst>
              <a:ext uri="{FF2B5EF4-FFF2-40B4-BE49-F238E27FC236}">
                <a16:creationId xmlns:a16="http://schemas.microsoft.com/office/drawing/2014/main" id="{F18A6A10-CE1E-2D4E-A6A9-9447441FB1AE}"/>
              </a:ext>
            </a:extLst>
          </p:cNvPr>
          <p:cNvSpPr/>
          <p:nvPr/>
        </p:nvSpPr>
        <p:spPr>
          <a:xfrm>
            <a:off x="5020870" y="5642402"/>
            <a:ext cx="1054626"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D1D1A"/>
                </a:solidFill>
              </a:rPr>
              <a:t>磁带</a:t>
            </a:r>
          </a:p>
        </p:txBody>
      </p:sp>
      <p:sp>
        <p:nvSpPr>
          <p:cNvPr id="44" name="圆角矩形 43">
            <a:extLst>
              <a:ext uri="{FF2B5EF4-FFF2-40B4-BE49-F238E27FC236}">
                <a16:creationId xmlns:a16="http://schemas.microsoft.com/office/drawing/2014/main" id="{3E80786B-7EB0-5442-8FBD-9258229A0147}"/>
              </a:ext>
            </a:extLst>
          </p:cNvPr>
          <p:cNvSpPr/>
          <p:nvPr/>
        </p:nvSpPr>
        <p:spPr>
          <a:xfrm>
            <a:off x="3705521" y="4710912"/>
            <a:ext cx="7132999" cy="665502"/>
          </a:xfrm>
          <a:prstGeom prst="roundRect">
            <a:avLst>
              <a:gd name="adj" fmla="val 909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b="1" dirty="0">
                <a:solidFill>
                  <a:schemeClr val="bg1"/>
                </a:solidFill>
                <a:latin typeface="+mn-ea"/>
              </a:rPr>
              <a:t>存储架构</a:t>
            </a:r>
          </a:p>
        </p:txBody>
      </p:sp>
      <p:sp>
        <p:nvSpPr>
          <p:cNvPr id="46" name="圆角矩形 45">
            <a:extLst>
              <a:ext uri="{FF2B5EF4-FFF2-40B4-BE49-F238E27FC236}">
                <a16:creationId xmlns:a16="http://schemas.microsoft.com/office/drawing/2014/main" id="{F347C091-4FD7-D14F-AE01-BBDB195F2246}"/>
              </a:ext>
            </a:extLst>
          </p:cNvPr>
          <p:cNvSpPr/>
          <p:nvPr/>
        </p:nvSpPr>
        <p:spPr>
          <a:xfrm>
            <a:off x="7951768" y="4839480"/>
            <a:ext cx="2520177" cy="380125"/>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D1D1A"/>
                </a:solidFill>
              </a:rPr>
              <a:t>分布式存储</a:t>
            </a:r>
          </a:p>
        </p:txBody>
      </p:sp>
      <p:sp>
        <p:nvSpPr>
          <p:cNvPr id="47" name="圆角矩形 46">
            <a:extLst>
              <a:ext uri="{FF2B5EF4-FFF2-40B4-BE49-F238E27FC236}">
                <a16:creationId xmlns:a16="http://schemas.microsoft.com/office/drawing/2014/main" id="{1D0E5840-E035-FD4A-865E-ABD1EF2F06E5}"/>
              </a:ext>
            </a:extLst>
          </p:cNvPr>
          <p:cNvSpPr/>
          <p:nvPr/>
        </p:nvSpPr>
        <p:spPr>
          <a:xfrm>
            <a:off x="5020869" y="4839480"/>
            <a:ext cx="2520075" cy="380125"/>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D1D1A"/>
                </a:solidFill>
              </a:rPr>
              <a:t>集中式存储</a:t>
            </a:r>
          </a:p>
        </p:txBody>
      </p:sp>
      <p:sp>
        <p:nvSpPr>
          <p:cNvPr id="48" name="圆角矩形 47">
            <a:extLst>
              <a:ext uri="{FF2B5EF4-FFF2-40B4-BE49-F238E27FC236}">
                <a16:creationId xmlns:a16="http://schemas.microsoft.com/office/drawing/2014/main" id="{8CA29F0B-5BAD-2943-A465-8EE4CC6450AE}"/>
              </a:ext>
            </a:extLst>
          </p:cNvPr>
          <p:cNvSpPr/>
          <p:nvPr/>
        </p:nvSpPr>
        <p:spPr>
          <a:xfrm>
            <a:off x="3705521" y="3932346"/>
            <a:ext cx="7132999" cy="665502"/>
          </a:xfrm>
          <a:prstGeom prst="roundRect">
            <a:avLst>
              <a:gd name="adj" fmla="val 909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b="1" dirty="0">
                <a:solidFill>
                  <a:schemeClr val="bg1"/>
                </a:solidFill>
                <a:latin typeface="+mn-ea"/>
              </a:rPr>
              <a:t>连接方式</a:t>
            </a:r>
          </a:p>
        </p:txBody>
      </p:sp>
      <p:sp>
        <p:nvSpPr>
          <p:cNvPr id="51" name="圆角矩形 50">
            <a:extLst>
              <a:ext uri="{FF2B5EF4-FFF2-40B4-BE49-F238E27FC236}">
                <a16:creationId xmlns:a16="http://schemas.microsoft.com/office/drawing/2014/main" id="{7FA814EC-8797-1745-B09C-D1957BA37DDF}"/>
              </a:ext>
            </a:extLst>
          </p:cNvPr>
          <p:cNvSpPr/>
          <p:nvPr/>
        </p:nvSpPr>
        <p:spPr>
          <a:xfrm>
            <a:off x="9212078" y="4063169"/>
            <a:ext cx="1291577"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D1D1A"/>
                </a:solidFill>
              </a:rPr>
              <a:t>DAS</a:t>
            </a:r>
            <a:endParaRPr kumimoji="1" lang="zh-CN" altLang="en-US" sz="1200" dirty="0">
              <a:solidFill>
                <a:srgbClr val="1D1D1A"/>
              </a:solidFill>
            </a:endParaRPr>
          </a:p>
        </p:txBody>
      </p:sp>
      <p:sp>
        <p:nvSpPr>
          <p:cNvPr id="52" name="圆角矩形 51">
            <a:extLst>
              <a:ext uri="{FF2B5EF4-FFF2-40B4-BE49-F238E27FC236}">
                <a16:creationId xmlns:a16="http://schemas.microsoft.com/office/drawing/2014/main" id="{64B2B6D0-ED3E-6947-8E25-A30CCD854D1B}"/>
              </a:ext>
            </a:extLst>
          </p:cNvPr>
          <p:cNvSpPr/>
          <p:nvPr/>
        </p:nvSpPr>
        <p:spPr>
          <a:xfrm>
            <a:off x="7132380" y="4063169"/>
            <a:ext cx="1291577"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D1D1A"/>
                </a:solidFill>
              </a:rPr>
              <a:t>NAS</a:t>
            </a:r>
            <a:endParaRPr kumimoji="1" lang="zh-CN" altLang="en-US" sz="1200" dirty="0">
              <a:solidFill>
                <a:srgbClr val="1D1D1A"/>
              </a:solidFill>
            </a:endParaRPr>
          </a:p>
        </p:txBody>
      </p:sp>
      <p:sp>
        <p:nvSpPr>
          <p:cNvPr id="53" name="圆角矩形 52">
            <a:extLst>
              <a:ext uri="{FF2B5EF4-FFF2-40B4-BE49-F238E27FC236}">
                <a16:creationId xmlns:a16="http://schemas.microsoft.com/office/drawing/2014/main" id="{A2961F9A-049C-8B47-ACD4-AC925AE24CC7}"/>
              </a:ext>
            </a:extLst>
          </p:cNvPr>
          <p:cNvSpPr/>
          <p:nvPr/>
        </p:nvSpPr>
        <p:spPr>
          <a:xfrm>
            <a:off x="5052681" y="4063169"/>
            <a:ext cx="1291577"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D1D1A"/>
                </a:solidFill>
              </a:rPr>
              <a:t>SAN</a:t>
            </a:r>
            <a:endParaRPr kumimoji="1" lang="zh-CN" altLang="en-US" sz="1200" dirty="0">
              <a:solidFill>
                <a:srgbClr val="1D1D1A"/>
              </a:solidFill>
            </a:endParaRPr>
          </a:p>
        </p:txBody>
      </p:sp>
      <p:sp>
        <p:nvSpPr>
          <p:cNvPr id="49" name="圆角矩形 48">
            <a:extLst>
              <a:ext uri="{FF2B5EF4-FFF2-40B4-BE49-F238E27FC236}">
                <a16:creationId xmlns:a16="http://schemas.microsoft.com/office/drawing/2014/main" id="{5B54AC20-CDA2-F340-A65D-46C5EFD1F7D8}"/>
              </a:ext>
            </a:extLst>
          </p:cNvPr>
          <p:cNvSpPr/>
          <p:nvPr/>
        </p:nvSpPr>
        <p:spPr>
          <a:xfrm>
            <a:off x="3705521" y="2123363"/>
            <a:ext cx="7133000" cy="665502"/>
          </a:xfrm>
          <a:prstGeom prst="roundRect">
            <a:avLst>
              <a:gd name="adj" fmla="val 90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b="1" dirty="0">
                <a:solidFill>
                  <a:schemeClr val="bg1"/>
                </a:solidFill>
                <a:latin typeface="+mn-ea"/>
              </a:rPr>
              <a:t>大模型训练</a:t>
            </a:r>
          </a:p>
        </p:txBody>
      </p:sp>
      <p:sp>
        <p:nvSpPr>
          <p:cNvPr id="50" name="圆角矩形 49">
            <a:extLst>
              <a:ext uri="{FF2B5EF4-FFF2-40B4-BE49-F238E27FC236}">
                <a16:creationId xmlns:a16="http://schemas.microsoft.com/office/drawing/2014/main" id="{2DFF582C-9F56-9D41-B304-E05F24A58629}"/>
              </a:ext>
            </a:extLst>
          </p:cNvPr>
          <p:cNvSpPr/>
          <p:nvPr/>
        </p:nvSpPr>
        <p:spPr>
          <a:xfrm>
            <a:off x="8919655" y="2259625"/>
            <a:ext cx="1584000"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D1D1A"/>
                </a:solidFill>
              </a:rPr>
              <a:t>训练数据</a:t>
            </a:r>
          </a:p>
        </p:txBody>
      </p:sp>
      <p:sp>
        <p:nvSpPr>
          <p:cNvPr id="54" name="圆角矩形 53">
            <a:extLst>
              <a:ext uri="{FF2B5EF4-FFF2-40B4-BE49-F238E27FC236}">
                <a16:creationId xmlns:a16="http://schemas.microsoft.com/office/drawing/2014/main" id="{E8BD7256-6DC8-6F40-8A1F-77A806C01CF8}"/>
              </a:ext>
            </a:extLst>
          </p:cNvPr>
          <p:cNvSpPr/>
          <p:nvPr/>
        </p:nvSpPr>
        <p:spPr>
          <a:xfrm>
            <a:off x="6986167" y="2259625"/>
            <a:ext cx="1584000"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rgbClr val="1D1D1A"/>
                </a:solidFill>
              </a:rPr>
              <a:t>CheckPoint</a:t>
            </a:r>
            <a:endParaRPr kumimoji="1" lang="zh-CN" altLang="en-US" sz="1200" dirty="0">
              <a:solidFill>
                <a:srgbClr val="1D1D1A"/>
              </a:solidFill>
            </a:endParaRPr>
          </a:p>
        </p:txBody>
      </p:sp>
      <p:sp>
        <p:nvSpPr>
          <p:cNvPr id="55" name="圆角矩形 54">
            <a:extLst>
              <a:ext uri="{FF2B5EF4-FFF2-40B4-BE49-F238E27FC236}">
                <a16:creationId xmlns:a16="http://schemas.microsoft.com/office/drawing/2014/main" id="{40CE789E-D81F-744A-89BF-5648E14B7701}"/>
              </a:ext>
            </a:extLst>
          </p:cNvPr>
          <p:cNvSpPr/>
          <p:nvPr/>
        </p:nvSpPr>
        <p:spPr>
          <a:xfrm>
            <a:off x="5052680" y="2259625"/>
            <a:ext cx="1584000"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D1D1A"/>
                </a:solidFill>
              </a:rPr>
              <a:t>多级存储</a:t>
            </a:r>
          </a:p>
        </p:txBody>
      </p:sp>
      <p:sp>
        <p:nvSpPr>
          <p:cNvPr id="56" name="圆角矩形 55">
            <a:extLst>
              <a:ext uri="{FF2B5EF4-FFF2-40B4-BE49-F238E27FC236}">
                <a16:creationId xmlns:a16="http://schemas.microsoft.com/office/drawing/2014/main" id="{859642C6-87DA-2C43-8336-35FF56EBD779}"/>
              </a:ext>
            </a:extLst>
          </p:cNvPr>
          <p:cNvSpPr/>
          <p:nvPr/>
        </p:nvSpPr>
        <p:spPr>
          <a:xfrm>
            <a:off x="3705521" y="1345325"/>
            <a:ext cx="7133000" cy="665502"/>
          </a:xfrm>
          <a:prstGeom prst="roundRect">
            <a:avLst>
              <a:gd name="adj" fmla="val 90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sz="1600" b="1" dirty="0">
                <a:solidFill>
                  <a:schemeClr val="bg1"/>
                </a:solidFill>
                <a:latin typeface="+mn-ea"/>
              </a:rPr>
              <a:t>大模型</a:t>
            </a:r>
            <a:r>
              <a:rPr kumimoji="1" lang="en-US" altLang="zh-CN" sz="1600" b="1" dirty="0">
                <a:solidFill>
                  <a:schemeClr val="bg1"/>
                </a:solidFill>
                <a:latin typeface="+mn-ea"/>
              </a:rPr>
              <a:t>&amp;</a:t>
            </a:r>
            <a:r>
              <a:rPr kumimoji="1" lang="zh-CN" altLang="en-US" sz="1600" b="1" dirty="0">
                <a:solidFill>
                  <a:schemeClr val="bg1"/>
                </a:solidFill>
                <a:latin typeface="+mn-ea"/>
              </a:rPr>
              <a:t>应用</a:t>
            </a:r>
          </a:p>
        </p:txBody>
      </p:sp>
      <p:sp>
        <p:nvSpPr>
          <p:cNvPr id="57" name="圆角矩形 56">
            <a:extLst>
              <a:ext uri="{FF2B5EF4-FFF2-40B4-BE49-F238E27FC236}">
                <a16:creationId xmlns:a16="http://schemas.microsoft.com/office/drawing/2014/main" id="{110AD13A-D7B2-3841-9EEE-349C167B675C}"/>
              </a:ext>
            </a:extLst>
          </p:cNvPr>
          <p:cNvSpPr/>
          <p:nvPr/>
        </p:nvSpPr>
        <p:spPr>
          <a:xfrm>
            <a:off x="8919655" y="1481586"/>
            <a:ext cx="1584000"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D1D1A"/>
                </a:solidFill>
              </a:rPr>
              <a:t>AI</a:t>
            </a:r>
            <a:r>
              <a:rPr kumimoji="1" lang="zh-CN" altLang="en-US" sz="1200" dirty="0">
                <a:solidFill>
                  <a:srgbClr val="1D1D1A"/>
                </a:solidFill>
              </a:rPr>
              <a:t> </a:t>
            </a:r>
            <a:r>
              <a:rPr kumimoji="1" lang="en-US" altLang="zh-CN" sz="1200" dirty="0">
                <a:solidFill>
                  <a:srgbClr val="1D1D1A"/>
                </a:solidFill>
              </a:rPr>
              <a:t>Agent</a:t>
            </a:r>
            <a:r>
              <a:rPr kumimoji="1" lang="zh-CN" altLang="en-US" sz="1200" dirty="0">
                <a:solidFill>
                  <a:srgbClr val="1D1D1A"/>
                </a:solidFill>
              </a:rPr>
              <a:t>智能体</a:t>
            </a:r>
          </a:p>
        </p:txBody>
      </p:sp>
      <p:sp>
        <p:nvSpPr>
          <p:cNvPr id="58" name="圆角矩形 57">
            <a:extLst>
              <a:ext uri="{FF2B5EF4-FFF2-40B4-BE49-F238E27FC236}">
                <a16:creationId xmlns:a16="http://schemas.microsoft.com/office/drawing/2014/main" id="{C96CC812-D213-8F4A-B16E-1B46F39CF5D3}"/>
              </a:ext>
            </a:extLst>
          </p:cNvPr>
          <p:cNvSpPr/>
          <p:nvPr/>
        </p:nvSpPr>
        <p:spPr>
          <a:xfrm>
            <a:off x="6986167" y="1481586"/>
            <a:ext cx="1584000"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1D1D1A"/>
                </a:solidFill>
              </a:rPr>
              <a:t>多模态大模型</a:t>
            </a:r>
          </a:p>
        </p:txBody>
      </p:sp>
      <p:sp>
        <p:nvSpPr>
          <p:cNvPr id="59" name="圆角矩形 58">
            <a:extLst>
              <a:ext uri="{FF2B5EF4-FFF2-40B4-BE49-F238E27FC236}">
                <a16:creationId xmlns:a16="http://schemas.microsoft.com/office/drawing/2014/main" id="{5230C2FA-C91E-9341-8014-B2B280B97198}"/>
              </a:ext>
            </a:extLst>
          </p:cNvPr>
          <p:cNvSpPr/>
          <p:nvPr/>
        </p:nvSpPr>
        <p:spPr>
          <a:xfrm>
            <a:off x="5052680" y="1481586"/>
            <a:ext cx="1584000" cy="40041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1D1D1A"/>
                </a:solidFill>
              </a:rPr>
              <a:t>LLAMA</a:t>
            </a:r>
            <a:r>
              <a:rPr kumimoji="1" lang="zh-CN" altLang="en-US" sz="1200" dirty="0">
                <a:solidFill>
                  <a:srgbClr val="1D1D1A"/>
                </a:solidFill>
              </a:rPr>
              <a:t>等</a:t>
            </a:r>
            <a:r>
              <a:rPr kumimoji="1" lang="en-US" altLang="zh-CN" sz="1200">
                <a:solidFill>
                  <a:srgbClr val="1D1D1A"/>
                </a:solidFill>
              </a:rPr>
              <a:t>LLM</a:t>
            </a:r>
            <a:endParaRPr kumimoji="1" lang="zh-CN" altLang="en-US" sz="1200" dirty="0">
              <a:solidFill>
                <a:srgbClr val="1D1D1A"/>
              </a:solidFill>
            </a:endParaRPr>
          </a:p>
        </p:txBody>
      </p:sp>
      <p:sp>
        <p:nvSpPr>
          <p:cNvPr id="60" name="圆角矩形 59">
            <a:extLst>
              <a:ext uri="{FF2B5EF4-FFF2-40B4-BE49-F238E27FC236}">
                <a16:creationId xmlns:a16="http://schemas.microsoft.com/office/drawing/2014/main" id="{E3F96944-57FC-1C44-B0D9-4C67A2CAB286}"/>
              </a:ext>
            </a:extLst>
          </p:cNvPr>
          <p:cNvSpPr/>
          <p:nvPr/>
        </p:nvSpPr>
        <p:spPr>
          <a:xfrm>
            <a:off x="3705521" y="2898042"/>
            <a:ext cx="7132999" cy="951785"/>
          </a:xfrm>
          <a:prstGeom prst="roundRect">
            <a:avLst>
              <a:gd name="adj" fmla="val 909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zh-CN" altLang="en-US" sz="1600" b="1" dirty="0">
                <a:solidFill>
                  <a:schemeClr val="bg1"/>
                </a:solidFill>
                <a:latin typeface="+mn-ea"/>
              </a:rPr>
              <a:t>存储对象</a:t>
            </a:r>
            <a:endParaRPr kumimoji="1" lang="en-US" altLang="zh-CN" sz="1600" b="1" dirty="0">
              <a:solidFill>
                <a:schemeClr val="bg1"/>
              </a:solidFill>
              <a:latin typeface="+mn-ea"/>
            </a:endParaRPr>
          </a:p>
          <a:p>
            <a:pPr>
              <a:lnSpc>
                <a:spcPct val="150000"/>
              </a:lnSpc>
            </a:pPr>
            <a:r>
              <a:rPr kumimoji="1" lang="zh-CN" altLang="en-US" sz="1600" b="1" dirty="0">
                <a:solidFill>
                  <a:schemeClr val="bg1"/>
                </a:solidFill>
                <a:latin typeface="+mn-ea"/>
              </a:rPr>
              <a:t>存储协议</a:t>
            </a:r>
          </a:p>
        </p:txBody>
      </p:sp>
      <p:sp>
        <p:nvSpPr>
          <p:cNvPr id="61" name="圆角矩形 60">
            <a:extLst>
              <a:ext uri="{FF2B5EF4-FFF2-40B4-BE49-F238E27FC236}">
                <a16:creationId xmlns:a16="http://schemas.microsoft.com/office/drawing/2014/main" id="{9E22A8AA-146E-CF4E-953B-FC6C46FAF172}"/>
              </a:ext>
            </a:extLst>
          </p:cNvPr>
          <p:cNvSpPr/>
          <p:nvPr/>
        </p:nvSpPr>
        <p:spPr>
          <a:xfrm>
            <a:off x="8169478" y="3038678"/>
            <a:ext cx="1528501" cy="691260"/>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chemeClr val="bg1"/>
                </a:solidFill>
              </a:rPr>
              <a:t>对象存储</a:t>
            </a:r>
          </a:p>
        </p:txBody>
      </p:sp>
      <p:sp>
        <p:nvSpPr>
          <p:cNvPr id="62" name="圆角矩形 61">
            <a:extLst>
              <a:ext uri="{FF2B5EF4-FFF2-40B4-BE49-F238E27FC236}">
                <a16:creationId xmlns:a16="http://schemas.microsoft.com/office/drawing/2014/main" id="{6D239A93-B6AA-B946-9431-374EEACA4D7F}"/>
              </a:ext>
            </a:extLst>
          </p:cNvPr>
          <p:cNvSpPr/>
          <p:nvPr/>
        </p:nvSpPr>
        <p:spPr>
          <a:xfrm>
            <a:off x="6601308" y="3028163"/>
            <a:ext cx="1339949" cy="691260"/>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chemeClr val="bg1"/>
                </a:solidFill>
              </a:rPr>
              <a:t>块存储</a:t>
            </a:r>
          </a:p>
        </p:txBody>
      </p:sp>
      <p:sp>
        <p:nvSpPr>
          <p:cNvPr id="63" name="圆角矩形 62">
            <a:extLst>
              <a:ext uri="{FF2B5EF4-FFF2-40B4-BE49-F238E27FC236}">
                <a16:creationId xmlns:a16="http://schemas.microsoft.com/office/drawing/2014/main" id="{8355DE97-DE4E-7D40-987C-7DB54EB7A8E0}"/>
              </a:ext>
            </a:extLst>
          </p:cNvPr>
          <p:cNvSpPr/>
          <p:nvPr/>
        </p:nvSpPr>
        <p:spPr>
          <a:xfrm>
            <a:off x="4978830" y="3028163"/>
            <a:ext cx="1390080" cy="691260"/>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chemeClr val="bg1"/>
                </a:solidFill>
              </a:rPr>
              <a:t>文件存储</a:t>
            </a:r>
          </a:p>
        </p:txBody>
      </p:sp>
      <p:sp>
        <p:nvSpPr>
          <p:cNvPr id="64" name="圆角矩形 63">
            <a:extLst>
              <a:ext uri="{FF2B5EF4-FFF2-40B4-BE49-F238E27FC236}">
                <a16:creationId xmlns:a16="http://schemas.microsoft.com/office/drawing/2014/main" id="{F707B62F-7BFE-0346-B599-250EB4F9D93C}"/>
              </a:ext>
            </a:extLst>
          </p:cNvPr>
          <p:cNvSpPr/>
          <p:nvPr/>
        </p:nvSpPr>
        <p:spPr>
          <a:xfrm>
            <a:off x="9846027" y="3028163"/>
            <a:ext cx="833936" cy="712452"/>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200" dirty="0">
                <a:solidFill>
                  <a:schemeClr val="bg1"/>
                </a:solidFill>
              </a:rPr>
              <a:t>其他</a:t>
            </a:r>
          </a:p>
        </p:txBody>
      </p:sp>
      <p:sp>
        <p:nvSpPr>
          <p:cNvPr id="65" name="圆角矩形 64">
            <a:extLst>
              <a:ext uri="{FF2B5EF4-FFF2-40B4-BE49-F238E27FC236}">
                <a16:creationId xmlns:a16="http://schemas.microsoft.com/office/drawing/2014/main" id="{85753D5E-9F21-A047-A9B6-57FDCF40735C}"/>
              </a:ext>
            </a:extLst>
          </p:cNvPr>
          <p:cNvSpPr/>
          <p:nvPr/>
        </p:nvSpPr>
        <p:spPr>
          <a:xfrm>
            <a:off x="5100147" y="3330632"/>
            <a:ext cx="462179" cy="29120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solidFill>
                  <a:srgbClr val="1D1D1A"/>
                </a:solidFill>
              </a:rPr>
              <a:t>NFS</a:t>
            </a:r>
            <a:endParaRPr kumimoji="1" lang="zh-CN" altLang="en-US" sz="800" dirty="0">
              <a:solidFill>
                <a:srgbClr val="1D1D1A"/>
              </a:solidFill>
            </a:endParaRPr>
          </a:p>
        </p:txBody>
      </p:sp>
      <p:sp>
        <p:nvSpPr>
          <p:cNvPr id="66" name="圆角矩形 65">
            <a:extLst>
              <a:ext uri="{FF2B5EF4-FFF2-40B4-BE49-F238E27FC236}">
                <a16:creationId xmlns:a16="http://schemas.microsoft.com/office/drawing/2014/main" id="{7F8261A5-2997-0944-B2A8-37644772325E}"/>
              </a:ext>
            </a:extLst>
          </p:cNvPr>
          <p:cNvSpPr/>
          <p:nvPr/>
        </p:nvSpPr>
        <p:spPr>
          <a:xfrm>
            <a:off x="5641603" y="3329686"/>
            <a:ext cx="621908" cy="29120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solidFill>
                  <a:srgbClr val="1D1D1A"/>
                </a:solidFill>
              </a:rPr>
              <a:t>HDFS</a:t>
            </a:r>
            <a:endParaRPr kumimoji="1" lang="zh-CN" altLang="en-US" sz="800" dirty="0">
              <a:solidFill>
                <a:srgbClr val="1D1D1A"/>
              </a:solidFill>
            </a:endParaRPr>
          </a:p>
        </p:txBody>
      </p:sp>
      <p:sp>
        <p:nvSpPr>
          <p:cNvPr id="67" name="圆角矩形 66">
            <a:extLst>
              <a:ext uri="{FF2B5EF4-FFF2-40B4-BE49-F238E27FC236}">
                <a16:creationId xmlns:a16="http://schemas.microsoft.com/office/drawing/2014/main" id="{C70B544C-DE1B-1F48-B18F-05AA04D36ABF}"/>
              </a:ext>
            </a:extLst>
          </p:cNvPr>
          <p:cNvSpPr/>
          <p:nvPr/>
        </p:nvSpPr>
        <p:spPr>
          <a:xfrm>
            <a:off x="6718172" y="3329686"/>
            <a:ext cx="504790" cy="29120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solidFill>
                  <a:srgbClr val="1D1D1A"/>
                </a:solidFill>
              </a:rPr>
              <a:t>NVMe</a:t>
            </a:r>
            <a:endParaRPr kumimoji="1" lang="zh-CN" altLang="en-US" sz="800" dirty="0">
              <a:solidFill>
                <a:srgbClr val="1D1D1A"/>
              </a:solidFill>
            </a:endParaRPr>
          </a:p>
        </p:txBody>
      </p:sp>
      <p:sp>
        <p:nvSpPr>
          <p:cNvPr id="68" name="圆角矩形 67">
            <a:extLst>
              <a:ext uri="{FF2B5EF4-FFF2-40B4-BE49-F238E27FC236}">
                <a16:creationId xmlns:a16="http://schemas.microsoft.com/office/drawing/2014/main" id="{7B29E413-1D9C-0047-B6D4-84A9BEAFEBD9}"/>
              </a:ext>
            </a:extLst>
          </p:cNvPr>
          <p:cNvSpPr/>
          <p:nvPr/>
        </p:nvSpPr>
        <p:spPr>
          <a:xfrm>
            <a:off x="7308693" y="3329685"/>
            <a:ext cx="504790" cy="29120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solidFill>
                  <a:srgbClr val="1D1D1A"/>
                </a:solidFill>
              </a:rPr>
              <a:t>SCSI</a:t>
            </a:r>
            <a:endParaRPr kumimoji="1" lang="zh-CN" altLang="en-US" sz="800" dirty="0">
              <a:solidFill>
                <a:srgbClr val="1D1D1A"/>
              </a:solidFill>
            </a:endParaRPr>
          </a:p>
        </p:txBody>
      </p:sp>
      <p:sp>
        <p:nvSpPr>
          <p:cNvPr id="69" name="圆角矩形 68">
            <a:extLst>
              <a:ext uri="{FF2B5EF4-FFF2-40B4-BE49-F238E27FC236}">
                <a16:creationId xmlns:a16="http://schemas.microsoft.com/office/drawing/2014/main" id="{52E34898-8299-8C4A-BD1B-CAA3EDCA75BD}"/>
              </a:ext>
            </a:extLst>
          </p:cNvPr>
          <p:cNvSpPr/>
          <p:nvPr/>
        </p:nvSpPr>
        <p:spPr>
          <a:xfrm>
            <a:off x="8305209" y="3328143"/>
            <a:ext cx="565228" cy="29120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solidFill>
                  <a:srgbClr val="1D1D1A"/>
                </a:solidFill>
              </a:rPr>
              <a:t>Tensor</a:t>
            </a:r>
            <a:endParaRPr kumimoji="1" lang="zh-CN" altLang="en-US" sz="800" dirty="0">
              <a:solidFill>
                <a:srgbClr val="1D1D1A"/>
              </a:solidFill>
            </a:endParaRPr>
          </a:p>
        </p:txBody>
      </p:sp>
      <p:sp>
        <p:nvSpPr>
          <p:cNvPr id="70" name="圆角矩形 69">
            <a:extLst>
              <a:ext uri="{FF2B5EF4-FFF2-40B4-BE49-F238E27FC236}">
                <a16:creationId xmlns:a16="http://schemas.microsoft.com/office/drawing/2014/main" id="{DAA3BB81-B796-2E45-9FAF-C7F2D90E0060}"/>
              </a:ext>
            </a:extLst>
          </p:cNvPr>
          <p:cNvSpPr/>
          <p:nvPr/>
        </p:nvSpPr>
        <p:spPr>
          <a:xfrm>
            <a:off x="8971987" y="3331289"/>
            <a:ext cx="585212" cy="29120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solidFill>
                  <a:srgbClr val="1D1D1A"/>
                </a:solidFill>
              </a:rPr>
              <a:t>Vector</a:t>
            </a:r>
            <a:endParaRPr kumimoji="1" lang="zh-CN" altLang="en-US" sz="800" dirty="0">
              <a:solidFill>
                <a:srgbClr val="1D1D1A"/>
              </a:solidFill>
            </a:endParaRPr>
          </a:p>
        </p:txBody>
      </p:sp>
      <p:sp>
        <p:nvSpPr>
          <p:cNvPr id="71" name="圆角矩形 70">
            <a:extLst>
              <a:ext uri="{FF2B5EF4-FFF2-40B4-BE49-F238E27FC236}">
                <a16:creationId xmlns:a16="http://schemas.microsoft.com/office/drawing/2014/main" id="{4E176CC9-5924-3848-93D8-C84A2D5B98B5}"/>
              </a:ext>
            </a:extLst>
          </p:cNvPr>
          <p:cNvSpPr/>
          <p:nvPr/>
        </p:nvSpPr>
        <p:spPr>
          <a:xfrm>
            <a:off x="9969523" y="3328142"/>
            <a:ext cx="585212" cy="291200"/>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solidFill>
                  <a:srgbClr val="1D1D1A"/>
                </a:solidFill>
              </a:rPr>
              <a:t>Table</a:t>
            </a:r>
            <a:endParaRPr kumimoji="1" lang="zh-CN" altLang="en-US" sz="800" dirty="0">
              <a:solidFill>
                <a:srgbClr val="1D1D1A"/>
              </a:solidFill>
            </a:endParaRPr>
          </a:p>
        </p:txBody>
      </p:sp>
    </p:spTree>
    <p:extLst>
      <p:ext uri="{BB962C8B-B14F-4D97-AF65-F5344CB8AC3E}">
        <p14:creationId xmlns:p14="http://schemas.microsoft.com/office/powerpoint/2010/main" val="276634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A8654AD-60D8-5646-8BDB-13CC553B94B6}"/>
              </a:ext>
            </a:extLst>
          </p:cNvPr>
          <p:cNvSpPr>
            <a:spLocks noGrp="1"/>
          </p:cNvSpPr>
          <p:nvPr>
            <p:ph sz="half" idx="1"/>
          </p:nvPr>
        </p:nvSpPr>
        <p:spPr/>
        <p:txBody>
          <a:bodyPr/>
          <a:lstStyle/>
          <a:p>
            <a:r>
              <a:rPr lang="en-US" altLang="zh-CN" dirty="0"/>
              <a:t>1.</a:t>
            </a:r>
            <a:r>
              <a:rPr lang="zh-CN" altLang="en-US" dirty="0"/>
              <a:t> 数据存储</a:t>
            </a:r>
            <a:r>
              <a:rPr lang="ja-JP" altLang="en-US"/>
              <a:t>の</a:t>
            </a:r>
            <a:endParaRPr lang="en-US" altLang="ja-JP" dirty="0"/>
          </a:p>
          <a:p>
            <a:r>
              <a:rPr lang="zh-CN" altLang="en-US" dirty="0"/>
              <a:t>连接方式</a:t>
            </a:r>
          </a:p>
        </p:txBody>
      </p:sp>
    </p:spTree>
    <p:extLst>
      <p:ext uri="{BB962C8B-B14F-4D97-AF65-F5344CB8AC3E}">
        <p14:creationId xmlns:p14="http://schemas.microsoft.com/office/powerpoint/2010/main" val="169374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C99585-7BFA-9645-A275-8FF35BA66F38}"/>
              </a:ext>
            </a:extLst>
          </p:cNvPr>
          <p:cNvSpPr>
            <a:spLocks noGrp="1"/>
          </p:cNvSpPr>
          <p:nvPr>
            <p:ph type="title"/>
          </p:nvPr>
        </p:nvSpPr>
        <p:spPr/>
        <p:txBody>
          <a:bodyPr/>
          <a:lstStyle/>
          <a:p>
            <a:r>
              <a:rPr lang="en-US" altLang="zh-CN" dirty="0"/>
              <a:t>DAS</a:t>
            </a:r>
            <a:r>
              <a:rPr lang="zh-CN" altLang="en-US" dirty="0"/>
              <a:t> </a:t>
            </a:r>
            <a:r>
              <a:rPr lang="en-US" altLang="zh-CN" dirty="0"/>
              <a:t>Direct</a:t>
            </a:r>
            <a:r>
              <a:rPr lang="zh-CN" altLang="en-US" dirty="0"/>
              <a:t> </a:t>
            </a:r>
            <a:r>
              <a:rPr lang="en-US" altLang="zh-CN" dirty="0"/>
              <a:t>Attached Storage</a:t>
            </a:r>
            <a:r>
              <a:rPr lang="zh-CN" altLang="en-US" dirty="0"/>
              <a:t>，直连存储</a:t>
            </a:r>
          </a:p>
        </p:txBody>
      </p:sp>
      <p:sp>
        <p:nvSpPr>
          <p:cNvPr id="4" name="内容占位符 3">
            <a:extLst>
              <a:ext uri="{FF2B5EF4-FFF2-40B4-BE49-F238E27FC236}">
                <a16:creationId xmlns:a16="http://schemas.microsoft.com/office/drawing/2014/main" id="{23CAB22C-401A-B143-A3B6-0498AF3C703B}"/>
              </a:ext>
            </a:extLst>
          </p:cNvPr>
          <p:cNvSpPr>
            <a:spLocks noGrp="1"/>
          </p:cNvSpPr>
          <p:nvPr>
            <p:ph sz="half" idx="1"/>
          </p:nvPr>
        </p:nvSpPr>
        <p:spPr/>
        <p:txBody>
          <a:bodyPr/>
          <a:lstStyle/>
          <a:p>
            <a:r>
              <a:rPr lang="zh-CN" altLang="en-US" dirty="0"/>
              <a:t>比较熟悉的两种主流存储类型是块存储和文件存储，块存储中 </a:t>
            </a:r>
            <a:r>
              <a:rPr lang="en-US" altLang="zh-CN" dirty="0"/>
              <a:t>DAS</a:t>
            </a:r>
            <a:r>
              <a:rPr lang="zh-CN" altLang="en-US" dirty="0"/>
              <a:t>（</a:t>
            </a:r>
            <a:r>
              <a:rPr lang="en-US" altLang="zh-CN" dirty="0"/>
              <a:t>Direct-Attached Storage</a:t>
            </a:r>
            <a:r>
              <a:rPr lang="zh-CN" altLang="en-US" dirty="0"/>
              <a:t> 直连存储）是主流的企业存储方案。直连存储就是存储设备直接与主机服务器连接，其他主机不能使用这个存储设备（广义上，日常生活使用的 </a:t>
            </a:r>
            <a:r>
              <a:rPr lang="en-US" altLang="zh-CN" dirty="0"/>
              <a:t>HDD</a:t>
            </a:r>
            <a:r>
              <a:rPr lang="zh-CN" altLang="en-US" dirty="0"/>
              <a:t> 硬盘可以理解为最简单 </a:t>
            </a:r>
            <a:r>
              <a:rPr lang="en-US" altLang="zh-CN" dirty="0"/>
              <a:t>DAS</a:t>
            </a:r>
            <a:r>
              <a:rPr lang="zh-CN" altLang="en-US" dirty="0"/>
              <a:t> 存储）</a:t>
            </a:r>
            <a:br>
              <a:rPr lang="zh-CN" altLang="en-US" dirty="0"/>
            </a:br>
            <a:endParaRPr lang="zh-CN" altLang="en-US" dirty="0"/>
          </a:p>
        </p:txBody>
      </p:sp>
      <p:pic>
        <p:nvPicPr>
          <p:cNvPr id="2" name="图片 1">
            <a:extLst>
              <a:ext uri="{FF2B5EF4-FFF2-40B4-BE49-F238E27FC236}">
                <a16:creationId xmlns:a16="http://schemas.microsoft.com/office/drawing/2014/main" id="{F8D8D3E3-E88D-6743-8E14-511478A9EC45}"/>
              </a:ext>
            </a:extLst>
          </p:cNvPr>
          <p:cNvPicPr>
            <a:picLocks noChangeAspect="1"/>
          </p:cNvPicPr>
          <p:nvPr/>
        </p:nvPicPr>
        <p:blipFill>
          <a:blip r:embed="rId2"/>
          <a:stretch>
            <a:fillRect/>
          </a:stretch>
        </p:blipFill>
        <p:spPr>
          <a:xfrm>
            <a:off x="1763093" y="3429000"/>
            <a:ext cx="8670575" cy="2528176"/>
          </a:xfrm>
          <a:prstGeom prst="rect">
            <a:avLst/>
          </a:prstGeom>
        </p:spPr>
      </p:pic>
    </p:spTree>
    <p:extLst>
      <p:ext uri="{BB962C8B-B14F-4D97-AF65-F5344CB8AC3E}">
        <p14:creationId xmlns:p14="http://schemas.microsoft.com/office/powerpoint/2010/main" val="290538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32215CC-C0D6-F748-ADBD-B69490CB3EE6}"/>
              </a:ext>
            </a:extLst>
          </p:cNvPr>
          <p:cNvSpPr>
            <a:spLocks noGrp="1"/>
          </p:cNvSpPr>
          <p:nvPr>
            <p:ph type="title"/>
          </p:nvPr>
        </p:nvSpPr>
        <p:spPr/>
        <p:txBody>
          <a:bodyPr/>
          <a:lstStyle/>
          <a:p>
            <a:r>
              <a:rPr lang="en-US" altLang="zh-CN" dirty="0"/>
              <a:t>DAS</a:t>
            </a:r>
            <a:r>
              <a:rPr lang="zh-CN" altLang="en-US" dirty="0"/>
              <a:t> </a:t>
            </a:r>
            <a:r>
              <a:rPr lang="en-US" altLang="zh-CN" dirty="0"/>
              <a:t>Pons</a:t>
            </a:r>
            <a:r>
              <a:rPr lang="zh-CN" altLang="en-US" dirty="0"/>
              <a:t> </a:t>
            </a:r>
            <a:r>
              <a:rPr lang="en-US" altLang="zh-CN" dirty="0"/>
              <a:t>and</a:t>
            </a:r>
            <a:r>
              <a:rPr lang="zh-CN" altLang="en-US" dirty="0"/>
              <a:t> </a:t>
            </a:r>
            <a:r>
              <a:rPr lang="en-US" altLang="zh-CN" dirty="0"/>
              <a:t>Cons</a:t>
            </a:r>
            <a:endParaRPr lang="zh-CN" altLang="en-US" dirty="0"/>
          </a:p>
        </p:txBody>
      </p:sp>
      <p:sp>
        <p:nvSpPr>
          <p:cNvPr id="5" name="内容占位符 4">
            <a:extLst>
              <a:ext uri="{FF2B5EF4-FFF2-40B4-BE49-F238E27FC236}">
                <a16:creationId xmlns:a16="http://schemas.microsoft.com/office/drawing/2014/main" id="{D4A8829A-5A6B-8045-B9CE-A99DF2D6BA51}"/>
              </a:ext>
            </a:extLst>
          </p:cNvPr>
          <p:cNvSpPr>
            <a:spLocks noGrp="1"/>
          </p:cNvSpPr>
          <p:nvPr>
            <p:ph sz="half" idx="1"/>
          </p:nvPr>
        </p:nvSpPr>
        <p:spPr/>
        <p:txBody>
          <a:bodyPr/>
          <a:lstStyle/>
          <a:p>
            <a:pPr>
              <a:lnSpc>
                <a:spcPct val="130000"/>
              </a:lnSpc>
            </a:pPr>
            <a:r>
              <a:rPr lang="en-US" altLang="zh-CN" b="1" dirty="0">
                <a:solidFill>
                  <a:srgbClr val="C00000"/>
                </a:solidFill>
              </a:rPr>
              <a:t>DAS</a:t>
            </a:r>
            <a:r>
              <a:rPr lang="zh-CN" altLang="en-US" b="1" dirty="0">
                <a:solidFill>
                  <a:srgbClr val="C00000"/>
                </a:solidFill>
              </a:rPr>
              <a:t> 优点</a:t>
            </a:r>
            <a:endParaRPr lang="en-US" altLang="zh-CN" dirty="0">
              <a:solidFill>
                <a:srgbClr val="C00000"/>
              </a:solidFill>
            </a:endParaRPr>
          </a:p>
          <a:p>
            <a:pPr marL="582006" lvl="1" indent="-342900">
              <a:lnSpc>
                <a:spcPct val="130000"/>
              </a:lnSpc>
              <a:buFont typeface="+mj-lt"/>
              <a:buAutoNum type="arabicPeriod"/>
            </a:pPr>
            <a:r>
              <a:rPr lang="zh-CN" altLang="en-US" sz="1600" b="1" dirty="0"/>
              <a:t>实施简单：</a:t>
            </a:r>
            <a:r>
              <a:rPr lang="zh-CN" altLang="en-US" sz="1600" dirty="0"/>
              <a:t>无须专业人员操作和维护，节省用户投资。</a:t>
            </a:r>
          </a:p>
          <a:p>
            <a:pPr marL="582006" lvl="1" indent="-342900">
              <a:lnSpc>
                <a:spcPct val="130000"/>
              </a:lnSpc>
              <a:buFont typeface="+mj-lt"/>
              <a:buAutoNum type="arabicPeriod"/>
            </a:pPr>
            <a:r>
              <a:rPr lang="zh-CN" altLang="en-US" sz="1600" b="1" dirty="0"/>
              <a:t>大容量存储：</a:t>
            </a:r>
            <a:r>
              <a:rPr lang="zh-CN" altLang="en-US" sz="1600" dirty="0"/>
              <a:t>内置较多磁盘和较大存储空间，后端可以挂接磁盘扩展柜，满足海量存储需求。</a:t>
            </a:r>
          </a:p>
          <a:p>
            <a:pPr marL="582006" lvl="1" indent="-342900">
              <a:lnSpc>
                <a:spcPct val="130000"/>
              </a:lnSpc>
              <a:buFont typeface="+mj-lt"/>
              <a:buAutoNum type="arabicPeriod"/>
            </a:pPr>
            <a:r>
              <a:rPr lang="zh-CN" altLang="en-US" sz="1600" b="1" dirty="0"/>
              <a:t>提高存取性能：</a:t>
            </a:r>
            <a:r>
              <a:rPr lang="zh-CN" altLang="en-US" sz="1600" dirty="0"/>
              <a:t>操作单个应用数据，同时有多个物理磁盘并行工作，运行速度比单个磁盘运行速度高。</a:t>
            </a:r>
            <a:endParaRPr lang="en-US" altLang="zh-CN" sz="1600" dirty="0"/>
          </a:p>
          <a:p>
            <a:pPr marL="582006" lvl="1" indent="-342900">
              <a:lnSpc>
                <a:spcPct val="130000"/>
              </a:lnSpc>
              <a:buFont typeface="+mj-lt"/>
              <a:buAutoNum type="arabicPeriod"/>
            </a:pPr>
            <a:r>
              <a:rPr lang="zh-CN" altLang="en-US" sz="1600" b="1" dirty="0"/>
              <a:t>数据和 </a:t>
            </a:r>
            <a:r>
              <a:rPr lang="en-US" altLang="zh-CN" sz="1600" b="1" dirty="0"/>
              <a:t>OS</a:t>
            </a:r>
            <a:r>
              <a:rPr lang="zh-CN" altLang="en-US" sz="1600" b="1" dirty="0"/>
              <a:t> 分离：</a:t>
            </a:r>
            <a:r>
              <a:rPr lang="en-US" altLang="zh-CN" sz="1600" dirty="0"/>
              <a:t>OS</a:t>
            </a:r>
            <a:r>
              <a:rPr lang="zh-CN" altLang="en-US" sz="1600" dirty="0"/>
              <a:t> 一般存放在服务器硬盘中，应用数据放置于存储阵列中，实现数据和 </a:t>
            </a:r>
            <a:r>
              <a:rPr lang="en-US" altLang="zh-CN" sz="1600" dirty="0"/>
              <a:t>OS</a:t>
            </a:r>
            <a:r>
              <a:rPr lang="zh-CN" altLang="en-US" sz="1600" dirty="0"/>
              <a:t> 分离，操作系统升级和应用数据运行相互没有直接影响。</a:t>
            </a:r>
          </a:p>
          <a:p>
            <a:pPr>
              <a:lnSpc>
                <a:spcPct val="130000"/>
              </a:lnSpc>
            </a:pPr>
            <a:r>
              <a:rPr lang="en-US" altLang="zh-CN" b="1" dirty="0">
                <a:solidFill>
                  <a:srgbClr val="C00000"/>
                </a:solidFill>
              </a:rPr>
              <a:t>DAS</a:t>
            </a:r>
            <a:r>
              <a:rPr lang="zh-CN" altLang="en-US" b="1" dirty="0">
                <a:solidFill>
                  <a:srgbClr val="C00000"/>
                </a:solidFill>
              </a:rPr>
              <a:t> 缺点</a:t>
            </a:r>
            <a:endParaRPr lang="en-US" altLang="zh-CN" b="1" dirty="0">
              <a:solidFill>
                <a:srgbClr val="C00000"/>
              </a:solidFill>
            </a:endParaRPr>
          </a:p>
          <a:p>
            <a:pPr marL="582006" lvl="1" indent="-342900">
              <a:lnSpc>
                <a:spcPct val="130000"/>
              </a:lnSpc>
              <a:buFont typeface="+mj-lt"/>
              <a:buAutoNum type="arabicPeriod"/>
            </a:pPr>
            <a:r>
              <a:rPr lang="zh-CN" altLang="en-US" sz="1600" b="1" dirty="0"/>
              <a:t>故障恢复难：</a:t>
            </a:r>
            <a:r>
              <a:rPr lang="zh-CN" altLang="en-US" sz="1600" dirty="0"/>
              <a:t>服务器本身容易成为系统瓶颈，服务器发生故障时，整个存储数据将不可访问。</a:t>
            </a:r>
          </a:p>
          <a:p>
            <a:pPr marL="582006" lvl="1" indent="-342900">
              <a:lnSpc>
                <a:spcPct val="130000"/>
              </a:lnSpc>
              <a:buFont typeface="+mj-lt"/>
              <a:buAutoNum type="arabicPeriod"/>
            </a:pPr>
            <a:r>
              <a:rPr lang="zh-CN" altLang="en-US" sz="1600" b="1" dirty="0"/>
              <a:t>管理复杂：</a:t>
            </a:r>
            <a:r>
              <a:rPr lang="zh-CN" altLang="en-US" sz="1600" dirty="0"/>
              <a:t>对于存在多服务器的系统来说，设备分散，不便于管理；数据备份时的操作会比较复杂。</a:t>
            </a:r>
            <a:endParaRPr lang="en-US" altLang="zh-CN" sz="1600" dirty="0"/>
          </a:p>
          <a:p>
            <a:pPr marL="582006" lvl="1" indent="-342900">
              <a:lnSpc>
                <a:spcPct val="130000"/>
              </a:lnSpc>
              <a:buFont typeface="+mj-lt"/>
              <a:buAutoNum type="arabicPeriod"/>
            </a:pPr>
            <a:r>
              <a:rPr lang="zh-CN" altLang="en-US" sz="1600" b="1" dirty="0"/>
              <a:t>动态分配：</a:t>
            </a:r>
            <a:r>
              <a:rPr lang="zh-CN" altLang="en-US" sz="1600" dirty="0"/>
              <a:t>同时多台服务器使用 </a:t>
            </a:r>
            <a:r>
              <a:rPr lang="en-US" altLang="zh-CN" sz="1600" dirty="0"/>
              <a:t>DAS</a:t>
            </a:r>
            <a:r>
              <a:rPr lang="zh-CN" altLang="en-US" sz="1600" dirty="0"/>
              <a:t>，存储空间不能在服务器之间动态分配，可能造成相当的资源浪费。</a:t>
            </a:r>
          </a:p>
        </p:txBody>
      </p:sp>
    </p:spTree>
    <p:extLst>
      <p:ext uri="{BB962C8B-B14F-4D97-AF65-F5344CB8AC3E}">
        <p14:creationId xmlns:p14="http://schemas.microsoft.com/office/powerpoint/2010/main" val="58193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10710F-8DF6-6148-8F7B-EF82295A66CD}"/>
              </a:ext>
            </a:extLst>
          </p:cNvPr>
          <p:cNvSpPr>
            <a:spLocks noGrp="1"/>
          </p:cNvSpPr>
          <p:nvPr>
            <p:ph type="title"/>
          </p:nvPr>
        </p:nvSpPr>
        <p:spPr/>
        <p:txBody>
          <a:bodyPr/>
          <a:lstStyle/>
          <a:p>
            <a:r>
              <a:rPr lang="en-US" altLang="zh-CN" dirty="0"/>
              <a:t>SAN</a:t>
            </a:r>
            <a:r>
              <a:rPr lang="zh-CN" altLang="en-US" dirty="0"/>
              <a:t> </a:t>
            </a:r>
            <a:r>
              <a:rPr lang="en-US" altLang="zh-CN" dirty="0"/>
              <a:t>Storage Area Network</a:t>
            </a:r>
            <a:r>
              <a:rPr lang="zh-CN" altLang="en-US" dirty="0"/>
              <a:t>，存储区域网络</a:t>
            </a:r>
          </a:p>
        </p:txBody>
      </p:sp>
      <p:sp>
        <p:nvSpPr>
          <p:cNvPr id="5" name="内容占位符 4">
            <a:extLst>
              <a:ext uri="{FF2B5EF4-FFF2-40B4-BE49-F238E27FC236}">
                <a16:creationId xmlns:a16="http://schemas.microsoft.com/office/drawing/2014/main" id="{9784F4C2-03E2-BB47-A2E6-C74A81458542}"/>
              </a:ext>
            </a:extLst>
          </p:cNvPr>
          <p:cNvSpPr>
            <a:spLocks noGrp="1"/>
          </p:cNvSpPr>
          <p:nvPr>
            <p:ph sz="half" idx="1"/>
          </p:nvPr>
        </p:nvSpPr>
        <p:spPr/>
        <p:txBody>
          <a:bodyPr/>
          <a:lstStyle/>
          <a:p>
            <a:r>
              <a:rPr lang="zh-CN" altLang="en-US" dirty="0"/>
              <a:t>通过交换机将磁盘阵列等存储设备与相关服务器连接起来的高速专用存储网络。</a:t>
            </a:r>
            <a:r>
              <a:rPr lang="en-US" altLang="zh-CN" dirty="0"/>
              <a:t>1</a:t>
            </a:r>
            <a:r>
              <a:rPr lang="zh-CN" altLang="en-US" dirty="0"/>
              <a:t>）</a:t>
            </a:r>
            <a:r>
              <a:rPr lang="en-US" altLang="zh-CN" dirty="0"/>
              <a:t>FC-SAN</a:t>
            </a:r>
            <a:r>
              <a:rPr lang="zh-CN" altLang="en-US" dirty="0"/>
              <a:t>，即基于 </a:t>
            </a:r>
            <a:r>
              <a:rPr lang="en-US" altLang="zh-CN" dirty="0"/>
              <a:t>FC</a:t>
            </a:r>
            <a:r>
              <a:rPr lang="zh-CN" altLang="en-US" dirty="0"/>
              <a:t> 设备及通信协议的存储区域网络。</a:t>
            </a:r>
            <a:r>
              <a:rPr lang="en-US" altLang="zh-CN" dirty="0"/>
              <a:t>2</a:t>
            </a:r>
            <a:r>
              <a:rPr lang="zh-CN" altLang="en-US" dirty="0"/>
              <a:t>）光纤网络成本高，又发展出</a:t>
            </a:r>
            <a:r>
              <a:rPr lang="en-US" altLang="zh-CN" dirty="0"/>
              <a:t>IP SAN</a:t>
            </a:r>
            <a:r>
              <a:rPr lang="zh-CN" altLang="en-US" dirty="0"/>
              <a:t>，即基于以太网 </a:t>
            </a:r>
            <a:r>
              <a:rPr lang="en-US" altLang="zh-CN" dirty="0"/>
              <a:t>SAN</a:t>
            </a:r>
            <a:r>
              <a:rPr lang="zh-CN" altLang="en-US" dirty="0"/>
              <a:t> 存储形式。</a:t>
            </a:r>
            <a:r>
              <a:rPr lang="en-US" altLang="zh-CN" dirty="0"/>
              <a:t> IP SAN</a:t>
            </a:r>
            <a:r>
              <a:rPr lang="zh-CN" altLang="en-US" dirty="0"/>
              <a:t> 利用 </a:t>
            </a:r>
            <a:r>
              <a:rPr lang="en-US" altLang="zh-CN" dirty="0"/>
              <a:t>TCP/IP</a:t>
            </a:r>
            <a:r>
              <a:rPr lang="zh-CN" altLang="en-US" dirty="0"/>
              <a:t> 协议实现了对 </a:t>
            </a:r>
            <a:r>
              <a:rPr lang="en-US" altLang="zh-CN" dirty="0"/>
              <a:t>SCSI</a:t>
            </a:r>
            <a:r>
              <a:rPr lang="zh-CN" altLang="en-US" dirty="0"/>
              <a:t> 协议封装，主机端相当于 </a:t>
            </a:r>
            <a:r>
              <a:rPr lang="en-US" altLang="zh-CN" dirty="0"/>
              <a:t>CS</a:t>
            </a:r>
            <a:r>
              <a:rPr lang="zh-CN" altLang="en-US" dirty="0"/>
              <a:t> 架构客户端，存储端则是服务端。</a:t>
            </a:r>
          </a:p>
        </p:txBody>
      </p:sp>
      <p:pic>
        <p:nvPicPr>
          <p:cNvPr id="2" name="图片 1">
            <a:extLst>
              <a:ext uri="{FF2B5EF4-FFF2-40B4-BE49-F238E27FC236}">
                <a16:creationId xmlns:a16="http://schemas.microsoft.com/office/drawing/2014/main" id="{5776A680-CE4E-064D-A518-1EE6C4321F43}"/>
              </a:ext>
            </a:extLst>
          </p:cNvPr>
          <p:cNvPicPr>
            <a:picLocks noChangeAspect="1"/>
          </p:cNvPicPr>
          <p:nvPr/>
        </p:nvPicPr>
        <p:blipFill>
          <a:blip r:embed="rId2"/>
          <a:stretch>
            <a:fillRect/>
          </a:stretch>
        </p:blipFill>
        <p:spPr>
          <a:xfrm>
            <a:off x="1980970" y="3657601"/>
            <a:ext cx="8234821" cy="2557298"/>
          </a:xfrm>
          <a:prstGeom prst="rect">
            <a:avLst/>
          </a:prstGeom>
        </p:spPr>
      </p:pic>
    </p:spTree>
    <p:extLst>
      <p:ext uri="{BB962C8B-B14F-4D97-AF65-F5344CB8AC3E}">
        <p14:creationId xmlns:p14="http://schemas.microsoft.com/office/powerpoint/2010/main" val="366949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A5EA55E-3AB0-2E48-8485-623701434A7F}"/>
              </a:ext>
            </a:extLst>
          </p:cNvPr>
          <p:cNvSpPr>
            <a:spLocks noGrp="1"/>
          </p:cNvSpPr>
          <p:nvPr>
            <p:ph type="title"/>
          </p:nvPr>
        </p:nvSpPr>
        <p:spPr/>
        <p:txBody>
          <a:bodyPr/>
          <a:lstStyle/>
          <a:p>
            <a:r>
              <a:rPr lang="en-US" altLang="zh-CN" dirty="0"/>
              <a:t>SAN</a:t>
            </a:r>
            <a:r>
              <a:rPr lang="zh-CN" altLang="en-US" dirty="0"/>
              <a:t> 优缺点</a:t>
            </a:r>
          </a:p>
        </p:txBody>
      </p:sp>
      <p:sp>
        <p:nvSpPr>
          <p:cNvPr id="5" name="内容占位符 4">
            <a:extLst>
              <a:ext uri="{FF2B5EF4-FFF2-40B4-BE49-F238E27FC236}">
                <a16:creationId xmlns:a16="http://schemas.microsoft.com/office/drawing/2014/main" id="{2DB903D5-2DC1-4548-8ABE-B2AA9B4CD903}"/>
              </a:ext>
            </a:extLst>
          </p:cNvPr>
          <p:cNvSpPr>
            <a:spLocks noGrp="1"/>
          </p:cNvSpPr>
          <p:nvPr>
            <p:ph sz="half" idx="1"/>
          </p:nvPr>
        </p:nvSpPr>
        <p:spPr/>
        <p:txBody>
          <a:bodyPr/>
          <a:lstStyle/>
          <a:p>
            <a:pPr>
              <a:lnSpc>
                <a:spcPct val="130000"/>
              </a:lnSpc>
            </a:pPr>
            <a:r>
              <a:rPr lang="en-US" altLang="zh-CN" b="1" dirty="0">
                <a:solidFill>
                  <a:srgbClr val="C00000"/>
                </a:solidFill>
              </a:rPr>
              <a:t>SAN</a:t>
            </a:r>
            <a:r>
              <a:rPr lang="zh-CN" altLang="en-US" b="1" dirty="0">
                <a:solidFill>
                  <a:srgbClr val="C00000"/>
                </a:solidFill>
              </a:rPr>
              <a:t> 优点</a:t>
            </a:r>
            <a:endParaRPr lang="en-US" altLang="zh-CN" b="1" dirty="0">
              <a:solidFill>
                <a:srgbClr val="C00000"/>
              </a:solidFill>
            </a:endParaRPr>
          </a:p>
          <a:p>
            <a:pPr marL="582006" lvl="1" indent="-342900">
              <a:lnSpc>
                <a:spcPct val="130000"/>
              </a:lnSpc>
              <a:buFont typeface="+mj-lt"/>
              <a:buAutoNum type="arabicPeriod"/>
            </a:pPr>
            <a:r>
              <a:rPr lang="zh-CN" altLang="en-US" sz="1600" b="1" dirty="0"/>
              <a:t>易于扩容：</a:t>
            </a:r>
            <a:r>
              <a:rPr lang="en-US" altLang="zh-CN" sz="1600" dirty="0"/>
              <a:t>SAN</a:t>
            </a:r>
            <a:r>
              <a:rPr lang="zh-CN" altLang="en-US" sz="1600" dirty="0"/>
              <a:t> 提供一个共享存储池；存储空间不足时，可以进行空间扩容，</a:t>
            </a:r>
            <a:r>
              <a:rPr lang="en-US" altLang="zh-CN" sz="1600" dirty="0"/>
              <a:t>SAN</a:t>
            </a:r>
            <a:r>
              <a:rPr lang="zh-CN" altLang="en-US" sz="1600" dirty="0"/>
              <a:t> 可以随时增减服务器。</a:t>
            </a:r>
          </a:p>
          <a:p>
            <a:pPr marL="582006" lvl="1" indent="-342900">
              <a:lnSpc>
                <a:spcPct val="130000"/>
              </a:lnSpc>
              <a:buFont typeface="+mj-lt"/>
              <a:buAutoNum type="arabicPeriod"/>
            </a:pPr>
            <a:r>
              <a:rPr lang="zh-CN" altLang="en-US" sz="1600" b="1" dirty="0"/>
              <a:t>集中管理：</a:t>
            </a:r>
            <a:r>
              <a:rPr lang="en-US" altLang="zh-CN" sz="1600" dirty="0"/>
              <a:t>SAN</a:t>
            </a:r>
            <a:r>
              <a:rPr lang="zh-CN" altLang="en-US" sz="1600" dirty="0"/>
              <a:t> 把前端服务器数据集中到一起，使得数据管理和系统运维都得到极大的简化。</a:t>
            </a:r>
            <a:endParaRPr lang="en-US" altLang="zh-CN" sz="1600" dirty="0"/>
          </a:p>
          <a:p>
            <a:pPr marL="582006" lvl="1" indent="-342900">
              <a:lnSpc>
                <a:spcPct val="130000"/>
              </a:lnSpc>
              <a:buFont typeface="+mj-lt"/>
              <a:buAutoNum type="arabicPeriod"/>
            </a:pPr>
            <a:r>
              <a:rPr lang="zh-CN" altLang="en-US" sz="1600" b="1" dirty="0"/>
              <a:t>优异存取性能：</a:t>
            </a:r>
            <a:r>
              <a:rPr lang="en-US" altLang="zh-CN" sz="1600" dirty="0"/>
              <a:t>SAN</a:t>
            </a:r>
            <a:r>
              <a:rPr lang="zh-CN" altLang="en-US" sz="1600" dirty="0"/>
              <a:t> 使用光纤传输数据，数据读取性能非常高效非常高速。</a:t>
            </a:r>
          </a:p>
          <a:p>
            <a:pPr marL="582006" lvl="1" indent="-342900">
              <a:lnSpc>
                <a:spcPct val="130000"/>
              </a:lnSpc>
              <a:buFont typeface="+mj-lt"/>
              <a:buAutoNum type="arabicPeriod"/>
            </a:pPr>
            <a:r>
              <a:rPr lang="zh-CN" altLang="en-US" sz="1600" b="1" dirty="0"/>
              <a:t>方便灵活备份：</a:t>
            </a:r>
            <a:r>
              <a:rPr lang="zh-CN" altLang="en-US" sz="1600" dirty="0"/>
              <a:t>重要数据集约化，更有效备份来实施数据保护，运行备份操作时无需考虑对网络总体性能影响。</a:t>
            </a:r>
          </a:p>
          <a:p>
            <a:pPr>
              <a:lnSpc>
                <a:spcPct val="130000"/>
              </a:lnSpc>
            </a:pPr>
            <a:r>
              <a:rPr lang="en-US" altLang="zh-CN" b="1" dirty="0">
                <a:solidFill>
                  <a:srgbClr val="C00000"/>
                </a:solidFill>
              </a:rPr>
              <a:t>SAN</a:t>
            </a:r>
            <a:r>
              <a:rPr lang="zh-CN" altLang="en-US" b="1" dirty="0">
                <a:solidFill>
                  <a:srgbClr val="C00000"/>
                </a:solidFill>
              </a:rPr>
              <a:t> 缺点</a:t>
            </a:r>
            <a:endParaRPr lang="en-US" altLang="zh-CN" b="1" dirty="0">
              <a:solidFill>
                <a:srgbClr val="C00000"/>
              </a:solidFill>
            </a:endParaRPr>
          </a:p>
          <a:p>
            <a:pPr lvl="1">
              <a:lnSpc>
                <a:spcPct val="130000"/>
              </a:lnSpc>
            </a:pPr>
            <a:r>
              <a:rPr lang="zh-CN" altLang="en-US" sz="1600" b="1" dirty="0"/>
              <a:t>价格昂贵：</a:t>
            </a:r>
            <a:r>
              <a:rPr lang="en-US" altLang="zh-CN" sz="1600" dirty="0"/>
              <a:t>FC SAN</a:t>
            </a:r>
            <a:r>
              <a:rPr lang="zh-CN" altLang="en-US" sz="1600" dirty="0"/>
              <a:t> 应用光纤作为通信信道，使得 </a:t>
            </a:r>
            <a:r>
              <a:rPr lang="en-US" altLang="zh-CN" sz="1600" dirty="0"/>
              <a:t>SAN</a:t>
            </a:r>
            <a:r>
              <a:rPr lang="zh-CN" altLang="en-US" sz="1600" dirty="0"/>
              <a:t> 整体构架成本居高不下，但是因为</a:t>
            </a:r>
            <a:r>
              <a:rPr lang="en-US" altLang="zh-CN" sz="1600" dirty="0"/>
              <a:t>SAN</a:t>
            </a:r>
            <a:r>
              <a:rPr lang="zh-CN" altLang="en-US" sz="1600" dirty="0"/>
              <a:t>高性能、易管理等诸多优点，使得</a:t>
            </a:r>
            <a:r>
              <a:rPr lang="en-US" altLang="zh-CN" sz="1600" dirty="0"/>
              <a:t>SAN</a:t>
            </a:r>
            <a:r>
              <a:rPr lang="zh-CN" altLang="en-US" sz="1600" dirty="0"/>
              <a:t>仍然是目前应用最普遍的存储解决方案。</a:t>
            </a:r>
          </a:p>
        </p:txBody>
      </p:sp>
    </p:spTree>
    <p:extLst>
      <p:ext uri="{BB962C8B-B14F-4D97-AF65-F5344CB8AC3E}">
        <p14:creationId xmlns:p14="http://schemas.microsoft.com/office/powerpoint/2010/main" val="3106470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32139</TotalTime>
  <Words>1713</Words>
  <Application>Microsoft Macintosh PowerPoint</Application>
  <PresentationFormat>自定义</PresentationFormat>
  <Paragraphs>180</Paragraphs>
  <Slides>19</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19</vt:i4>
      </vt:variant>
    </vt:vector>
  </HeadingPairs>
  <TitlesOfParts>
    <vt:vector size="35" baseType="lpstr">
      <vt:lpstr>黑体</vt:lpstr>
      <vt:lpstr>Microsoft YaHei</vt:lpstr>
      <vt:lpstr>Microsoft YaHei</vt:lpstr>
      <vt:lpstr>ACGN-MiaoGB-Flash</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关于本内容</vt:lpstr>
      <vt:lpstr>增长的存储主要靠数据中心和存储服务器拉动</vt:lpstr>
      <vt:lpstr>PowerPoint 演示文稿</vt:lpstr>
      <vt:lpstr>DAS Direct Attached Storage，直连存储</vt:lpstr>
      <vt:lpstr>DAS Pons and Cons</vt:lpstr>
      <vt:lpstr>SAN Storage Area Network，存储区域网络</vt:lpstr>
      <vt:lpstr>SAN 优缺点</vt:lpstr>
      <vt:lpstr>NAS Network Attached Storage，网络接入存储</vt:lpstr>
      <vt:lpstr>NAS 优缺点</vt:lpstr>
      <vt:lpstr>DAS、SAN、NAS 关系</vt:lpstr>
      <vt:lpstr>连接方式分类</vt:lpstr>
      <vt:lpstr>AI 集群的服务器存储方式 I</vt:lpstr>
      <vt:lpstr>AI 集群的服务器存储方式 II</vt:lpstr>
      <vt:lpstr>PowerPoint 演示文稿</vt:lpstr>
      <vt:lpstr>小结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10171</cp:revision>
  <cp:lastPrinted>2023-09-08T09:14:01Z</cp:lastPrinted>
  <dcterms:created xsi:type="dcterms:W3CDTF">2020-08-28T08:44:19Z</dcterms:created>
  <dcterms:modified xsi:type="dcterms:W3CDTF">2023-11-23T17:49:37Z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